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29" r:id="rId3"/>
    <p:sldId id="258" r:id="rId4"/>
    <p:sldId id="259" r:id="rId5"/>
    <p:sldId id="326" r:id="rId6"/>
    <p:sldId id="327" r:id="rId7"/>
    <p:sldId id="328" r:id="rId8"/>
    <p:sldId id="263" r:id="rId9"/>
    <p:sldId id="266" r:id="rId10"/>
    <p:sldId id="333" r:id="rId11"/>
    <p:sldId id="334" r:id="rId12"/>
    <p:sldId id="330" r:id="rId13"/>
    <p:sldId id="267" r:id="rId14"/>
    <p:sldId id="281" r:id="rId15"/>
    <p:sldId id="332" r:id="rId16"/>
    <p:sldId id="331" r:id="rId17"/>
    <p:sldId id="339" r:id="rId18"/>
    <p:sldId id="268" r:id="rId19"/>
    <p:sldId id="335"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2" r:id="rId33"/>
    <p:sldId id="283" r:id="rId34"/>
    <p:sldId id="284" r:id="rId35"/>
    <p:sldId id="338" r:id="rId36"/>
    <p:sldId id="337"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2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6" d="100"/>
          <a:sy n="66" d="100"/>
        </p:scale>
        <p:origin x="676"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1CB8B-10D9-4CC8-A9D9-AA94E2583AE7}" type="datetimeFigureOut">
              <a:rPr lang="en-US" smtClean="0"/>
              <a:t>7/2/2021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F170D-F06B-4AC5-9405-D9805C290B5A}" type="slidenum">
              <a:rPr lang="en-US" smtClean="0"/>
              <a:t>‹#›</a:t>
            </a:fld>
            <a:endParaRPr lang="en-US"/>
          </a:p>
        </p:txBody>
      </p:sp>
    </p:spTree>
    <p:extLst>
      <p:ext uri="{BB962C8B-B14F-4D97-AF65-F5344CB8AC3E}">
        <p14:creationId xmlns:p14="http://schemas.microsoft.com/office/powerpoint/2010/main" val="3904116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Mention assembly JAR in Maven etc</a:t>
            </a:r>
          </a:p>
          <a:p>
            <a:r>
              <a:rPr lang="en-US" altLang="en-US" smtClean="0"/>
              <a:t>Use the shell with your own JAR`</a:t>
            </a: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A4C2CE7-84CC-45F7-BF31-C882D8A264C9}" type="slidenum">
              <a:rPr lang="en-US" altLang="en-US" sz="1200"/>
              <a:pPr/>
              <a:t>15</a:t>
            </a:fld>
            <a:endParaRPr lang="en-US" altLang="en-US" sz="1200"/>
          </a:p>
        </p:txBody>
      </p:sp>
    </p:spTree>
    <p:extLst>
      <p:ext uri="{BB962C8B-B14F-4D97-AF65-F5344CB8AC3E}">
        <p14:creationId xmlns:p14="http://schemas.microsoft.com/office/powerpoint/2010/main" val="327346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9AB738-76A6-49F9-947D-08C9488E8086}"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384000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9AB738-76A6-49F9-947D-08C9488E8086}"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3125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9AB738-76A6-49F9-947D-08C9488E8086}"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372736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9AB738-76A6-49F9-947D-08C9488E8086}"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1334027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79AB738-76A6-49F9-947D-08C9488E8086}"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67305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9AB738-76A6-49F9-947D-08C9488E8086}" type="datetimeFigureOut">
              <a:rPr lang="en-US" smtClean="0"/>
              <a:t>7/2/2021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4139452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9AB738-76A6-49F9-947D-08C9488E8086}" type="datetimeFigureOut">
              <a:rPr lang="en-US" smtClean="0"/>
              <a:t>7/2/2021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733546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9AB738-76A6-49F9-947D-08C9488E8086}" type="datetimeFigureOut">
              <a:rPr lang="en-US" smtClean="0"/>
              <a:t>7/2/2021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413416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AB738-76A6-49F9-947D-08C9488E8086}" type="datetimeFigureOut">
              <a:rPr lang="en-US" smtClean="0"/>
              <a:t>7/2/2021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3707587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9AB738-76A6-49F9-947D-08C9488E8086}" type="datetimeFigureOut">
              <a:rPr lang="en-US" smtClean="0"/>
              <a:t>7/2/2021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262275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9AB738-76A6-49F9-947D-08C9488E8086}" type="datetimeFigureOut">
              <a:rPr lang="en-US" smtClean="0"/>
              <a:t>7/2/2021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0803A-330A-470A-A7C6-8074DAD5B895}" type="slidenum">
              <a:rPr lang="en-US" smtClean="0"/>
              <a:t>‹#›</a:t>
            </a:fld>
            <a:endParaRPr lang="en-US"/>
          </a:p>
        </p:txBody>
      </p:sp>
    </p:spTree>
    <p:extLst>
      <p:ext uri="{BB962C8B-B14F-4D97-AF65-F5344CB8AC3E}">
        <p14:creationId xmlns:p14="http://schemas.microsoft.com/office/powerpoint/2010/main" val="77648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AB738-76A6-49F9-947D-08C9488E8086}" type="datetimeFigureOut">
              <a:rPr lang="en-US" smtClean="0"/>
              <a:t>7/2/2021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0803A-330A-470A-A7C6-8074DAD5B895}" type="slidenum">
              <a:rPr lang="en-US" smtClean="0"/>
              <a:t>‹#›</a:t>
            </a:fld>
            <a:endParaRPr lang="en-US"/>
          </a:p>
        </p:txBody>
      </p:sp>
    </p:spTree>
    <p:extLst>
      <p:ext uri="{BB962C8B-B14F-4D97-AF65-F5344CB8AC3E}">
        <p14:creationId xmlns:p14="http://schemas.microsoft.com/office/powerpoint/2010/main" val="1486965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164" y="1121348"/>
            <a:ext cx="6875691" cy="3570070"/>
          </a:xfrm>
          <a:prstGeom prst="rect">
            <a:avLst/>
          </a:prstGeom>
        </p:spPr>
      </p:pic>
      <p:sp>
        <p:nvSpPr>
          <p:cNvPr id="3" name="Rectangle 2"/>
          <p:cNvSpPr/>
          <p:nvPr/>
        </p:nvSpPr>
        <p:spPr>
          <a:xfrm>
            <a:off x="6022206" y="4619223"/>
            <a:ext cx="6096000" cy="923330"/>
          </a:xfrm>
          <a:prstGeom prst="rect">
            <a:avLst/>
          </a:prstGeom>
        </p:spPr>
        <p:txBody>
          <a:bodyPr>
            <a:spAutoFit/>
          </a:bodyPr>
          <a:lstStyle/>
          <a:p>
            <a:r>
              <a:rPr lang="en-US" i="1" dirty="0">
                <a:solidFill>
                  <a:srgbClr val="2FA4E7"/>
                </a:solidFill>
              </a:rPr>
              <a:t>Lightning-fast unified analytics engine</a:t>
            </a:r>
            <a:endParaRPr lang="en-US" dirty="0"/>
          </a:p>
          <a:p>
            <a:r>
              <a:rPr lang="en-US" b="1" dirty="0">
                <a:solidFill>
                  <a:srgbClr val="555555"/>
                </a:solidFill>
                <a:latin typeface="Helvetica Neue"/>
              </a:rPr>
              <a:t/>
            </a:r>
            <a:br>
              <a:rPr lang="en-US" b="1" dirty="0">
                <a:solidFill>
                  <a:srgbClr val="555555"/>
                </a:solidFill>
                <a:latin typeface="Helvetica Neue"/>
              </a:rPr>
            </a:br>
            <a:endParaRPr lang="en-US" dirty="0"/>
          </a:p>
        </p:txBody>
      </p:sp>
    </p:spTree>
    <p:extLst>
      <p:ext uri="{BB962C8B-B14F-4D97-AF65-F5344CB8AC3E}">
        <p14:creationId xmlns:p14="http://schemas.microsoft.com/office/powerpoint/2010/main" val="2541596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268" y="596766"/>
            <a:ext cx="11180272" cy="5581286"/>
          </a:xfrm>
          <a:prstGeom prst="rect">
            <a:avLst/>
          </a:prstGeom>
        </p:spPr>
      </p:pic>
    </p:spTree>
    <p:extLst>
      <p:ext uri="{BB962C8B-B14F-4D97-AF65-F5344CB8AC3E}">
        <p14:creationId xmlns:p14="http://schemas.microsoft.com/office/powerpoint/2010/main" val="1297359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105" y="1038129"/>
            <a:ext cx="8601677" cy="5721208"/>
          </a:xfrm>
          <a:prstGeom prst="rect">
            <a:avLst/>
          </a:prstGeom>
        </p:spPr>
      </p:pic>
      <p:sp>
        <p:nvSpPr>
          <p:cNvPr id="5" name="Rectangle 4"/>
          <p:cNvSpPr/>
          <p:nvPr/>
        </p:nvSpPr>
        <p:spPr>
          <a:xfrm>
            <a:off x="1069859" y="515572"/>
            <a:ext cx="2941831" cy="523220"/>
          </a:xfrm>
          <a:prstGeom prst="rect">
            <a:avLst/>
          </a:prstGeom>
        </p:spPr>
        <p:txBody>
          <a:bodyPr wrap="none">
            <a:spAutoFit/>
          </a:bodyPr>
          <a:lstStyle/>
          <a:p>
            <a:r>
              <a:rPr lang="en-US" sz="2800" dirty="0" smtClean="0">
                <a:solidFill>
                  <a:srgbClr val="317EAC"/>
                </a:solidFill>
                <a:latin typeface="Helvetica Neue"/>
              </a:rPr>
              <a:t>Spark ecosystem</a:t>
            </a:r>
            <a:endParaRPr lang="en-US" sz="2800" dirty="0">
              <a:solidFill>
                <a:srgbClr val="317EAC"/>
              </a:solidFill>
              <a:latin typeface="Helvetica Neue"/>
            </a:endParaRPr>
          </a:p>
        </p:txBody>
      </p:sp>
    </p:spTree>
    <p:extLst>
      <p:ext uri="{BB962C8B-B14F-4D97-AF65-F5344CB8AC3E}">
        <p14:creationId xmlns:p14="http://schemas.microsoft.com/office/powerpoint/2010/main" val="3202969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6451" y="314453"/>
            <a:ext cx="10958048" cy="3108543"/>
          </a:xfrm>
          <a:prstGeom prst="rect">
            <a:avLst/>
          </a:prstGeom>
        </p:spPr>
        <p:txBody>
          <a:bodyPr wrap="square">
            <a:spAutoFit/>
          </a:bodyPr>
          <a:lstStyle/>
          <a:p>
            <a:r>
              <a:rPr lang="en-US" sz="2800" dirty="0" smtClean="0">
                <a:solidFill>
                  <a:srgbClr val="317EAC"/>
                </a:solidFill>
                <a:latin typeface="Helvetica Neue"/>
              </a:rPr>
              <a:t>Spark Components</a:t>
            </a:r>
            <a:endParaRPr lang="en-US" sz="2800" dirty="0" smtClean="0">
              <a:solidFill>
                <a:srgbClr val="317EAC"/>
              </a:solidFill>
              <a:latin typeface="Helvetica Neue"/>
            </a:endParaRPr>
          </a:p>
          <a:p>
            <a:endParaRPr lang="en-US" sz="2400" dirty="0">
              <a:solidFill>
                <a:srgbClr val="317EAC"/>
              </a:solidFill>
              <a:latin typeface="Helvetica Neue"/>
            </a:endParaRPr>
          </a:p>
          <a:p>
            <a:r>
              <a:rPr lang="en-US" dirty="0"/>
              <a:t>Spark applications run as </a:t>
            </a:r>
            <a:r>
              <a:rPr lang="en-US" b="1" dirty="0"/>
              <a:t>independent</a:t>
            </a:r>
            <a:r>
              <a:rPr lang="en-US" dirty="0"/>
              <a:t> sets of processes on a cluster, </a:t>
            </a:r>
            <a:r>
              <a:rPr lang="en-US" b="1" dirty="0"/>
              <a:t>coordinated</a:t>
            </a:r>
            <a:r>
              <a:rPr lang="en-US" dirty="0"/>
              <a:t> by the </a:t>
            </a:r>
            <a:r>
              <a:rPr lang="en-US" b="1" dirty="0" err="1"/>
              <a:t>SparkContext</a:t>
            </a:r>
            <a:r>
              <a:rPr lang="en-US" dirty="0"/>
              <a:t> object in your main program (called the driver program).</a:t>
            </a:r>
          </a:p>
          <a:p>
            <a:endParaRPr lang="en-US" dirty="0"/>
          </a:p>
          <a:p>
            <a:r>
              <a:rPr lang="en-US" dirty="0" smtClean="0"/>
              <a:t>Specifically</a:t>
            </a:r>
            <a:r>
              <a:rPr lang="en-US" dirty="0"/>
              <a:t>, to run on a cluster, the </a:t>
            </a:r>
            <a:r>
              <a:rPr lang="en-US" b="1" dirty="0" err="1"/>
              <a:t>SparkContext</a:t>
            </a:r>
            <a:r>
              <a:rPr lang="en-US" dirty="0"/>
              <a:t> can connect to several types of cluster managers (either Spark’s own standalone cluster manager, </a:t>
            </a:r>
            <a:r>
              <a:rPr lang="en-US" dirty="0" err="1"/>
              <a:t>Mesos</a:t>
            </a:r>
            <a:r>
              <a:rPr lang="en-US" dirty="0"/>
              <a:t> or YARN), which allocate resources across applications. Once connected, Spark acquires executors on nodes in the cluster, which are processes that run computations and store data for your application. Next, it sends your application code (defined by JAR or Python files passed to </a:t>
            </a:r>
            <a:r>
              <a:rPr lang="en-US" dirty="0" err="1"/>
              <a:t>SparkContext</a:t>
            </a:r>
            <a:r>
              <a:rPr lang="en-US" dirty="0"/>
              <a:t>) to the executors. Finally, </a:t>
            </a:r>
            <a:r>
              <a:rPr lang="en-US" dirty="0" err="1"/>
              <a:t>SparkContext</a:t>
            </a:r>
            <a:r>
              <a:rPr lang="en-US" dirty="0"/>
              <a:t> sends tasks to the executors to run</a:t>
            </a:r>
            <a:r>
              <a:rPr lang="en-US" dirty="0" smtClean="0"/>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208" y="3495929"/>
            <a:ext cx="6680534" cy="3205760"/>
          </a:xfrm>
          <a:prstGeom prst="rect">
            <a:avLst/>
          </a:prstGeom>
        </p:spPr>
      </p:pic>
    </p:spTree>
    <p:extLst>
      <p:ext uri="{BB962C8B-B14F-4D97-AF65-F5344CB8AC3E}">
        <p14:creationId xmlns:p14="http://schemas.microsoft.com/office/powerpoint/2010/main" val="3804029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3512" y="702696"/>
            <a:ext cx="10794731" cy="2923877"/>
          </a:xfrm>
          <a:prstGeom prst="rect">
            <a:avLst/>
          </a:prstGeom>
        </p:spPr>
        <p:txBody>
          <a:bodyPr wrap="square">
            <a:spAutoFit/>
          </a:bodyPr>
          <a:lstStyle/>
          <a:p>
            <a:r>
              <a:rPr lang="en-US" sz="2800" dirty="0" smtClean="0">
                <a:solidFill>
                  <a:srgbClr val="317EAC"/>
                </a:solidFill>
                <a:latin typeface="Helvetica Neue"/>
              </a:rPr>
              <a:t>Cluster Manager Types</a:t>
            </a:r>
          </a:p>
          <a:p>
            <a:endParaRPr lang="en-US" sz="1100" dirty="0" smtClean="0">
              <a:solidFill>
                <a:srgbClr val="317EAC"/>
              </a:solidFill>
              <a:latin typeface="Helvetica Neue"/>
            </a:endParaRPr>
          </a:p>
          <a:p>
            <a:r>
              <a:rPr lang="en-US" dirty="0" smtClean="0"/>
              <a:t>The system currently supports several cluster managers:</a:t>
            </a:r>
          </a:p>
          <a:p>
            <a:r>
              <a:rPr lang="en-US" b="1" dirty="0" smtClean="0"/>
              <a:t>Standalone</a:t>
            </a:r>
            <a:r>
              <a:rPr lang="en-US" dirty="0" smtClean="0"/>
              <a:t> – a simple cluster manager included with Spark that makes it easy to set up a cluster.</a:t>
            </a:r>
          </a:p>
          <a:p>
            <a:r>
              <a:rPr lang="en-US" b="1" dirty="0" smtClean="0"/>
              <a:t>Apache </a:t>
            </a:r>
            <a:r>
              <a:rPr lang="en-US" b="1" dirty="0" err="1" smtClean="0"/>
              <a:t>Mesos</a:t>
            </a:r>
            <a:r>
              <a:rPr lang="en-US" b="1" dirty="0" smtClean="0"/>
              <a:t> </a:t>
            </a:r>
            <a:r>
              <a:rPr lang="en-US" dirty="0" smtClean="0"/>
              <a:t>– a general cluster manager that can also run Hadoop </a:t>
            </a:r>
            <a:r>
              <a:rPr lang="en-US" dirty="0" err="1" smtClean="0"/>
              <a:t>MapReduce</a:t>
            </a:r>
            <a:r>
              <a:rPr lang="en-US" dirty="0" smtClean="0"/>
              <a:t> and service applications.</a:t>
            </a:r>
          </a:p>
          <a:p>
            <a:r>
              <a:rPr lang="en-US" b="1" dirty="0" smtClean="0"/>
              <a:t>Hadoop YARN </a:t>
            </a:r>
            <a:r>
              <a:rPr lang="en-US" dirty="0" smtClean="0"/>
              <a:t>– the resource manager in Hadoop 2.</a:t>
            </a:r>
          </a:p>
          <a:p>
            <a:r>
              <a:rPr lang="en-US" b="1" dirty="0" smtClean="0"/>
              <a:t>Kubernetes</a:t>
            </a:r>
            <a:r>
              <a:rPr lang="en-US" dirty="0" smtClean="0"/>
              <a:t> – an open-source system for automating deployment, scaling, and management of containerized applications.</a:t>
            </a:r>
          </a:p>
          <a:p>
            <a:r>
              <a:rPr lang="en-US" dirty="0" smtClean="0"/>
              <a:t>A third-party project (not supported by the Spark project) exists to add support for Nomad as a cluster manager.</a:t>
            </a:r>
          </a:p>
          <a:p>
            <a:endParaRPr lang="en-US" dirty="0"/>
          </a:p>
        </p:txBody>
      </p:sp>
      <p:sp>
        <p:nvSpPr>
          <p:cNvPr id="7" name="Rectangle 6"/>
          <p:cNvSpPr/>
          <p:nvPr/>
        </p:nvSpPr>
        <p:spPr>
          <a:xfrm>
            <a:off x="423511" y="3334162"/>
            <a:ext cx="10573351" cy="1354217"/>
          </a:xfrm>
          <a:prstGeom prst="rect">
            <a:avLst/>
          </a:prstGeom>
        </p:spPr>
        <p:txBody>
          <a:bodyPr wrap="square">
            <a:spAutoFit/>
          </a:bodyPr>
          <a:lstStyle/>
          <a:p>
            <a:r>
              <a:rPr lang="en-US" sz="2800" dirty="0" smtClean="0">
                <a:solidFill>
                  <a:srgbClr val="317EAC"/>
                </a:solidFill>
                <a:latin typeface="Helvetica Neue"/>
              </a:rPr>
              <a:t>Spark Context</a:t>
            </a:r>
            <a:endParaRPr lang="en-US" sz="2800" dirty="0">
              <a:solidFill>
                <a:srgbClr val="317EAC"/>
              </a:solidFill>
              <a:latin typeface="Helvetica Neue"/>
            </a:endParaRPr>
          </a:p>
          <a:p>
            <a:r>
              <a:rPr lang="en-US" dirty="0" smtClean="0"/>
              <a:t/>
            </a:r>
            <a:br>
              <a:rPr lang="en-US" dirty="0" smtClean="0"/>
            </a:br>
            <a:r>
              <a:rPr lang="en-US" dirty="0" smtClean="0"/>
              <a:t>Main </a:t>
            </a:r>
            <a:r>
              <a:rPr lang="en-US" dirty="0"/>
              <a:t>entry point for Spark functionality. A </a:t>
            </a:r>
            <a:r>
              <a:rPr lang="en-US" dirty="0" err="1"/>
              <a:t>SparkContext</a:t>
            </a:r>
            <a:r>
              <a:rPr lang="en-US" dirty="0"/>
              <a:t> represents the connection to a Spark cluster, and can be used to create RDDs, accumulators and broadcast variables on that cluster.</a:t>
            </a:r>
          </a:p>
        </p:txBody>
      </p:sp>
      <p:sp>
        <p:nvSpPr>
          <p:cNvPr id="8" name="Rectangle 7"/>
          <p:cNvSpPr/>
          <p:nvPr/>
        </p:nvSpPr>
        <p:spPr>
          <a:xfrm>
            <a:off x="423511" y="4749053"/>
            <a:ext cx="11304872" cy="2308324"/>
          </a:xfrm>
          <a:prstGeom prst="rect">
            <a:avLst/>
          </a:prstGeom>
        </p:spPr>
        <p:txBody>
          <a:bodyPr wrap="square">
            <a:spAutoFit/>
          </a:bodyPr>
          <a:lstStyle/>
          <a:p>
            <a:r>
              <a:rPr lang="en-US" dirty="0">
                <a:solidFill>
                  <a:srgbClr val="292929"/>
                </a:solidFill>
                <a:latin typeface="Calibri (Body)"/>
              </a:rPr>
              <a:t>Every Spark Application needs an entry point that allows it to communicate with data sources and perform certain operations such as reading and writing data. In Spark </a:t>
            </a:r>
            <a:r>
              <a:rPr lang="en-US" b="1" dirty="0">
                <a:solidFill>
                  <a:srgbClr val="292929"/>
                </a:solidFill>
                <a:latin typeface="Calibri (Body)"/>
              </a:rPr>
              <a:t>1.x</a:t>
            </a:r>
            <a:r>
              <a:rPr lang="en-US" dirty="0">
                <a:solidFill>
                  <a:srgbClr val="292929"/>
                </a:solidFill>
                <a:latin typeface="Calibri (Body)"/>
              </a:rPr>
              <a:t>, three entry points were introduced: </a:t>
            </a:r>
            <a:r>
              <a:rPr lang="en-US" b="1" dirty="0" err="1">
                <a:solidFill>
                  <a:srgbClr val="292929"/>
                </a:solidFill>
                <a:latin typeface="Calibri (Body)"/>
              </a:rPr>
              <a:t>SparkContext</a:t>
            </a:r>
            <a:r>
              <a:rPr lang="en-US" dirty="0">
                <a:solidFill>
                  <a:srgbClr val="292929"/>
                </a:solidFill>
                <a:latin typeface="Calibri (Body)"/>
              </a:rPr>
              <a:t>, </a:t>
            </a:r>
            <a:r>
              <a:rPr lang="en-US" b="1" dirty="0" err="1">
                <a:solidFill>
                  <a:srgbClr val="292929"/>
                </a:solidFill>
                <a:latin typeface="Calibri (Body)"/>
              </a:rPr>
              <a:t>SQLContext</a:t>
            </a:r>
            <a:r>
              <a:rPr lang="en-US" dirty="0">
                <a:solidFill>
                  <a:srgbClr val="292929"/>
                </a:solidFill>
                <a:latin typeface="Calibri (Body)"/>
              </a:rPr>
              <a:t> and </a:t>
            </a:r>
            <a:r>
              <a:rPr lang="en-US" b="1" dirty="0" err="1">
                <a:solidFill>
                  <a:srgbClr val="292929"/>
                </a:solidFill>
                <a:latin typeface="Calibri (Body)"/>
              </a:rPr>
              <a:t>HiveContext</a:t>
            </a:r>
            <a:r>
              <a:rPr lang="en-US" b="1" dirty="0">
                <a:solidFill>
                  <a:srgbClr val="292929"/>
                </a:solidFill>
                <a:latin typeface="Calibri (Body)"/>
              </a:rPr>
              <a:t>. </a:t>
            </a:r>
            <a:r>
              <a:rPr lang="en-US" dirty="0">
                <a:solidFill>
                  <a:srgbClr val="292929"/>
                </a:solidFill>
                <a:latin typeface="Calibri (Body)"/>
              </a:rPr>
              <a:t>Since </a:t>
            </a:r>
            <a:r>
              <a:rPr lang="en-US" b="1" dirty="0">
                <a:solidFill>
                  <a:srgbClr val="292929"/>
                </a:solidFill>
                <a:latin typeface="Calibri (Body)"/>
              </a:rPr>
              <a:t>Spark 2.x</a:t>
            </a:r>
            <a:r>
              <a:rPr lang="en-US" dirty="0">
                <a:solidFill>
                  <a:srgbClr val="292929"/>
                </a:solidFill>
                <a:latin typeface="Calibri (Body)"/>
              </a:rPr>
              <a:t>, a new entry point called </a:t>
            </a:r>
            <a:r>
              <a:rPr lang="en-US" b="1" dirty="0" err="1">
                <a:solidFill>
                  <a:srgbClr val="292929"/>
                </a:solidFill>
                <a:latin typeface="Calibri (Body)"/>
              </a:rPr>
              <a:t>SparkSession</a:t>
            </a:r>
            <a:r>
              <a:rPr lang="en-US" dirty="0">
                <a:solidFill>
                  <a:srgbClr val="292929"/>
                </a:solidFill>
                <a:latin typeface="Calibri (Body)"/>
              </a:rPr>
              <a:t> has been introduced that essentially combined all functionalities available in the three aforementioned contexts. Note that all contexts are still available even in newest Spark releases, mostly for backward compatibility purposes.</a:t>
            </a:r>
          </a:p>
          <a:p>
            <a:r>
              <a:rPr lang="en-US" dirty="0">
                <a:latin typeface="Calibri (Body)"/>
              </a:rPr>
              <a:t/>
            </a:r>
            <a:br>
              <a:rPr lang="en-US" dirty="0">
                <a:latin typeface="Calibri (Body)"/>
              </a:rPr>
            </a:br>
            <a:endParaRPr lang="en-US" dirty="0">
              <a:latin typeface="Calibri (Body)"/>
            </a:endParaRPr>
          </a:p>
        </p:txBody>
      </p:sp>
    </p:spTree>
    <p:extLst>
      <p:ext uri="{BB962C8B-B14F-4D97-AF65-F5344CB8AC3E}">
        <p14:creationId xmlns:p14="http://schemas.microsoft.com/office/powerpoint/2010/main" val="41036916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SparkContext</a:t>
            </a:r>
            <a:endParaRPr lang="en-AU" dirty="0"/>
          </a:p>
        </p:txBody>
      </p:sp>
      <p:sp>
        <p:nvSpPr>
          <p:cNvPr id="33795" name="Content Placeholder 2"/>
          <p:cNvSpPr>
            <a:spLocks noGrp="1"/>
          </p:cNvSpPr>
          <p:nvPr>
            <p:ph idx="1"/>
          </p:nvPr>
        </p:nvSpPr>
        <p:spPr/>
        <p:txBody>
          <a:bodyPr>
            <a:normAutofit fontScale="92500" lnSpcReduction="20000"/>
          </a:bodyPr>
          <a:lstStyle/>
          <a:p>
            <a:r>
              <a:rPr lang="en-US" altLang="en-US" smtClean="0"/>
              <a:t>SparkContext is the entry point to Spark </a:t>
            </a:r>
            <a:r>
              <a:rPr lang="en-AU" altLang="en-US" smtClean="0"/>
              <a:t>for a Spark application.</a:t>
            </a:r>
          </a:p>
          <a:p>
            <a:r>
              <a:rPr lang="en-AU" altLang="en-US" smtClean="0"/>
              <a:t>Once a SparkContext instance is created you can use it to </a:t>
            </a:r>
          </a:p>
          <a:p>
            <a:pPr lvl="1"/>
            <a:r>
              <a:rPr lang="en-AU" altLang="en-US" smtClean="0"/>
              <a:t>Create RDDs</a:t>
            </a:r>
          </a:p>
          <a:p>
            <a:pPr lvl="1"/>
            <a:r>
              <a:rPr lang="en-AU" altLang="en-US" smtClean="0"/>
              <a:t>Create accumulators </a:t>
            </a:r>
          </a:p>
          <a:p>
            <a:pPr lvl="1"/>
            <a:r>
              <a:rPr lang="en-AU" altLang="en-US" smtClean="0"/>
              <a:t>Create broadcast variables</a:t>
            </a:r>
          </a:p>
          <a:p>
            <a:pPr lvl="1"/>
            <a:r>
              <a:rPr lang="en-AU" altLang="en-US" smtClean="0"/>
              <a:t>access Spark services and run jobs</a:t>
            </a:r>
          </a:p>
          <a:p>
            <a:r>
              <a:rPr lang="en-AU" altLang="en-US" smtClean="0"/>
              <a:t>A Spark context is essentially a client of Spark’s execution environment and acts as the </a:t>
            </a:r>
            <a:r>
              <a:rPr lang="en-AU" altLang="en-US" i="1" smtClean="0"/>
              <a:t>master of your Spark application</a:t>
            </a:r>
          </a:p>
          <a:p>
            <a:r>
              <a:rPr lang="en-AU" altLang="en-US" smtClean="0"/>
              <a:t>The first thing a Spark program must do is to create a SparkContext object, which tells Spark how to access a cluster</a:t>
            </a:r>
          </a:p>
          <a:p>
            <a:r>
              <a:rPr lang="en-AU" altLang="en-US" smtClean="0"/>
              <a:t>In the Spark shell, a special interpreter-aware SparkContext is already created for you, in the variable called </a:t>
            </a:r>
            <a:r>
              <a:rPr lang="en-AU" altLang="en-US" i="1" smtClean="0"/>
              <a:t>sc</a:t>
            </a:r>
            <a:endParaRPr lang="en-US" altLang="en-US" i="1" smtClean="0"/>
          </a:p>
          <a:p>
            <a:endParaRPr lang="en-AU" altLang="en-US" smtClean="0"/>
          </a:p>
        </p:txBody>
      </p:sp>
    </p:spTree>
    <p:extLst>
      <p:ext uri="{BB962C8B-B14F-4D97-AF65-F5344CB8AC3E}">
        <p14:creationId xmlns:p14="http://schemas.microsoft.com/office/powerpoint/2010/main" val="3368549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bwMode="auto">
          <a:xfrm>
            <a:off x="2232025" y="3513138"/>
            <a:ext cx="76962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buClr>
                <a:srgbClr val="D11349"/>
              </a:buClr>
              <a:buSzPct val="100000"/>
              <a:buFont typeface="Wingdings" panose="05000000000000000000" pitchFamily="2" charset="2"/>
              <a:buNone/>
            </a:pPr>
            <a:r>
              <a:rPr lang="en-US" altLang="en-US" sz="1500" b="1">
                <a:solidFill>
                  <a:srgbClr val="0C0F20"/>
                </a:solidFill>
                <a:latin typeface="Lucida Console" panose="020B0609040504020204" pitchFamily="49" charset="0"/>
                <a:sym typeface="Arial" panose="020B0604020202020204" pitchFamily="34" charset="0"/>
              </a:rPr>
              <a:t>import</a:t>
            </a:r>
            <a:r>
              <a:rPr lang="en-US" altLang="en-US" sz="1500">
                <a:solidFill>
                  <a:srgbClr val="0C0F20"/>
                </a:solidFill>
                <a:latin typeface="Lucida Console" panose="020B0609040504020204" pitchFamily="49" charset="0"/>
                <a:sym typeface="Arial" panose="020B0604020202020204" pitchFamily="34" charset="0"/>
              </a:rPr>
              <a:t> org.apache.spark.api.java.JavaSparkContext;</a:t>
            </a:r>
          </a:p>
          <a:p>
            <a:pPr>
              <a:buClr>
                <a:srgbClr val="D11349"/>
              </a:buClr>
              <a:buSzPct val="100000"/>
              <a:buFont typeface="Wingdings" panose="05000000000000000000" pitchFamily="2" charset="2"/>
              <a:buNone/>
            </a:pPr>
            <a:endParaRPr lang="en-US" altLang="en-US" sz="1500" b="1">
              <a:solidFill>
                <a:srgbClr val="0C0F20"/>
              </a:solidFill>
              <a:latin typeface="Lucida Console" panose="020B0609040504020204" pitchFamily="49" charset="0"/>
              <a:sym typeface="Arial" panose="020B0604020202020204" pitchFamily="34" charset="0"/>
            </a:endParaRPr>
          </a:p>
          <a:p>
            <a:pPr>
              <a:buClr>
                <a:srgbClr val="D11349"/>
              </a:buClr>
              <a:buSzPct val="100000"/>
              <a:buFont typeface="Wingdings" panose="05000000000000000000" pitchFamily="2" charset="2"/>
              <a:buNone/>
            </a:pPr>
            <a:r>
              <a:rPr lang="en-US" altLang="en-US" sz="1500">
                <a:solidFill>
                  <a:srgbClr val="0C0F20"/>
                </a:solidFill>
                <a:latin typeface="Lucida Console" panose="020B0609040504020204" pitchFamily="49" charset="0"/>
                <a:sym typeface="Arial" panose="020B0604020202020204" pitchFamily="34" charset="0"/>
              </a:rPr>
              <a:t>JavaSparkContext sc = </a:t>
            </a:r>
            <a:r>
              <a:rPr lang="en-US" altLang="en-US" sz="1500" b="1">
                <a:solidFill>
                  <a:srgbClr val="0C0F20"/>
                </a:solidFill>
                <a:latin typeface="Lucida Console" panose="020B0609040504020204" pitchFamily="49" charset="0"/>
                <a:sym typeface="Arial" panose="020B0604020202020204" pitchFamily="34" charset="0"/>
              </a:rPr>
              <a:t>new</a:t>
            </a:r>
            <a:r>
              <a:rPr lang="en-US" altLang="en-US" sz="1500">
                <a:solidFill>
                  <a:srgbClr val="0C0F20"/>
                </a:solidFill>
                <a:latin typeface="Lucida Console" panose="020B0609040504020204" pitchFamily="49" charset="0"/>
                <a:sym typeface="Arial" panose="020B0604020202020204" pitchFamily="34" charset="0"/>
              </a:rPr>
              <a:t> JavaSparkContext(</a:t>
            </a:r>
          </a:p>
          <a:p>
            <a:pPr>
              <a:buClr>
                <a:srgbClr val="D11349"/>
              </a:buClr>
              <a:buSzPct val="100000"/>
              <a:buFont typeface="Wingdings" panose="05000000000000000000" pitchFamily="2" charset="2"/>
              <a:buNone/>
            </a:pPr>
            <a:r>
              <a:rPr lang="en-US" altLang="en-US" sz="1500">
                <a:solidFill>
                  <a:srgbClr val="000090"/>
                </a:solidFill>
                <a:latin typeface="Lucida Console" panose="020B0609040504020204" pitchFamily="49" charset="0"/>
                <a:sym typeface="Arial" panose="020B0604020202020204" pitchFamily="34" charset="0"/>
              </a:rPr>
              <a:t>    “masterUrl”</a:t>
            </a:r>
            <a:r>
              <a:rPr lang="en-US" altLang="en-US" sz="1500">
                <a:solidFill>
                  <a:srgbClr val="0C0F20"/>
                </a:solidFill>
                <a:latin typeface="Lucida Console" panose="020B0609040504020204" pitchFamily="49" charset="0"/>
                <a:sym typeface="Arial" panose="020B0604020202020204" pitchFamily="34" charset="0"/>
              </a:rPr>
              <a:t>, </a:t>
            </a:r>
            <a:r>
              <a:rPr lang="en-US" altLang="en-US" sz="1500">
                <a:solidFill>
                  <a:srgbClr val="000090"/>
                </a:solidFill>
                <a:latin typeface="Lucida Console" panose="020B0609040504020204" pitchFamily="49" charset="0"/>
                <a:sym typeface="Arial" panose="020B0604020202020204" pitchFamily="34" charset="0"/>
              </a:rPr>
              <a:t>“name”</a:t>
            </a:r>
            <a:r>
              <a:rPr lang="en-US" altLang="en-US" sz="1500">
                <a:solidFill>
                  <a:srgbClr val="0C0F20"/>
                </a:solidFill>
                <a:latin typeface="Lucida Console" panose="020B0609040504020204" pitchFamily="49" charset="0"/>
                <a:sym typeface="Arial" panose="020B0604020202020204" pitchFamily="34" charset="0"/>
              </a:rPr>
              <a:t>,</a:t>
            </a:r>
            <a:r>
              <a:rPr lang="en-US" altLang="en-US" sz="1500">
                <a:solidFill>
                  <a:srgbClr val="000090"/>
                </a:solidFill>
                <a:latin typeface="Lucida Console" panose="020B0609040504020204" pitchFamily="49" charset="0"/>
                <a:sym typeface="Arial" panose="020B0604020202020204" pitchFamily="34" charset="0"/>
              </a:rPr>
              <a:t> “sparkHome”</a:t>
            </a:r>
            <a:r>
              <a:rPr lang="en-US" altLang="en-US" sz="1500">
                <a:solidFill>
                  <a:srgbClr val="000000"/>
                </a:solidFill>
                <a:latin typeface="Lucida Console" panose="020B0609040504020204" pitchFamily="49" charset="0"/>
                <a:sym typeface="Arial" panose="020B0604020202020204" pitchFamily="34" charset="0"/>
              </a:rPr>
              <a:t>, new String[] {</a:t>
            </a:r>
            <a:r>
              <a:rPr lang="en-US" altLang="en-US" sz="1500">
                <a:solidFill>
                  <a:srgbClr val="000090"/>
                </a:solidFill>
                <a:latin typeface="Lucida Console" panose="020B0609040504020204" pitchFamily="49" charset="0"/>
                <a:sym typeface="Arial" panose="020B0604020202020204" pitchFamily="34" charset="0"/>
              </a:rPr>
              <a:t>“app.jar”</a:t>
            </a:r>
            <a:r>
              <a:rPr lang="en-US" altLang="en-US" sz="1500">
                <a:latin typeface="Lucida Console" panose="020B0609040504020204" pitchFamily="49" charset="0"/>
                <a:sym typeface="Arial" panose="020B0604020202020204" pitchFamily="34" charset="0"/>
              </a:rPr>
              <a:t>}</a:t>
            </a:r>
            <a:r>
              <a:rPr lang="en-US" altLang="en-US" sz="1500">
                <a:solidFill>
                  <a:srgbClr val="000000"/>
                </a:solidFill>
                <a:latin typeface="Lucida Console" panose="020B0609040504020204" pitchFamily="49" charset="0"/>
                <a:sym typeface="Arial" panose="020B0604020202020204" pitchFamily="34" charset="0"/>
              </a:rPr>
              <a:t>)</a:t>
            </a:r>
            <a:r>
              <a:rPr lang="en-US" altLang="en-US" sz="1500">
                <a:solidFill>
                  <a:srgbClr val="0C0F20"/>
                </a:solidFill>
                <a:latin typeface="Lucida Console" panose="020B0609040504020204" pitchFamily="49" charset="0"/>
                <a:sym typeface="Arial" panose="020B0604020202020204" pitchFamily="34" charset="0"/>
              </a:rPr>
              <a:t>);</a:t>
            </a:r>
          </a:p>
          <a:p>
            <a:pPr>
              <a:buClr>
                <a:srgbClr val="D11349"/>
              </a:buClr>
              <a:buSzPct val="100000"/>
              <a:buFont typeface="Wingdings" panose="05000000000000000000" pitchFamily="2" charset="2"/>
              <a:buNone/>
            </a:pPr>
            <a:endParaRPr lang="en-US" altLang="en-US" sz="1500">
              <a:solidFill>
                <a:srgbClr val="0C0F20"/>
              </a:solidFill>
              <a:latin typeface="Lucida Console" panose="020B0609040504020204" pitchFamily="49" charset="0"/>
              <a:sym typeface="Arial" panose="020B0604020202020204" pitchFamily="34" charset="0"/>
            </a:endParaRPr>
          </a:p>
        </p:txBody>
      </p:sp>
      <p:sp>
        <p:nvSpPr>
          <p:cNvPr id="25603" name="Content Placeholder 2"/>
          <p:cNvSpPr>
            <a:spLocks noGrp="1"/>
          </p:cNvSpPr>
          <p:nvPr>
            <p:ph idx="1"/>
          </p:nvPr>
        </p:nvSpPr>
        <p:spPr>
          <a:xfrm>
            <a:off x="2241550" y="1844676"/>
            <a:ext cx="8197850" cy="1477963"/>
          </a:xfrm>
        </p:spPr>
        <p:txBody>
          <a:bodyPr/>
          <a:lstStyle/>
          <a:p>
            <a:pPr marL="0" indent="0">
              <a:spcBef>
                <a:spcPct val="0"/>
              </a:spcBef>
              <a:buNone/>
            </a:pPr>
            <a:r>
              <a:rPr lang="en-US" altLang="en-US" sz="1500">
                <a:latin typeface="Lucida Console" panose="020B0609040504020204" pitchFamily="49" charset="0"/>
              </a:rPr>
              <a:t>import org.apache.spark.SparkContext</a:t>
            </a:r>
          </a:p>
          <a:p>
            <a:pPr marL="0" indent="0">
              <a:spcBef>
                <a:spcPct val="0"/>
              </a:spcBef>
              <a:buNone/>
            </a:pPr>
            <a:r>
              <a:rPr lang="en-US" altLang="en-US" sz="1500">
                <a:latin typeface="Lucida Console" panose="020B0609040504020204" pitchFamily="49" charset="0"/>
              </a:rPr>
              <a:t>import org.apache.spark.SparkContext._</a:t>
            </a:r>
          </a:p>
          <a:p>
            <a:pPr marL="0" indent="0">
              <a:spcBef>
                <a:spcPct val="0"/>
              </a:spcBef>
              <a:buNone/>
            </a:pPr>
            <a:endParaRPr lang="en-US" altLang="en-US" sz="1500">
              <a:latin typeface="Lucida Console" panose="020B0609040504020204" pitchFamily="49" charset="0"/>
            </a:endParaRPr>
          </a:p>
          <a:p>
            <a:pPr marL="0" indent="0">
              <a:spcBef>
                <a:spcPct val="0"/>
              </a:spcBef>
              <a:buNone/>
            </a:pPr>
            <a:r>
              <a:rPr lang="en-US" altLang="en-US" sz="1500">
                <a:latin typeface="Lucida Console" panose="020B0609040504020204" pitchFamily="49" charset="0"/>
              </a:rPr>
              <a:t>val sc = new SparkContext(</a:t>
            </a:r>
            <a:r>
              <a:rPr lang="en-US" altLang="en-US" sz="1500">
                <a:solidFill>
                  <a:srgbClr val="000090"/>
                </a:solidFill>
                <a:latin typeface="Lucida Console" panose="020B0609040504020204" pitchFamily="49" charset="0"/>
              </a:rPr>
              <a:t>“url”</a:t>
            </a:r>
            <a:r>
              <a:rPr lang="en-US" altLang="en-US" sz="1500">
                <a:latin typeface="Lucida Console" panose="020B0609040504020204" pitchFamily="49" charset="0"/>
              </a:rPr>
              <a:t>, </a:t>
            </a:r>
            <a:r>
              <a:rPr lang="en-US" altLang="en-US" sz="1500">
                <a:solidFill>
                  <a:srgbClr val="000090"/>
                </a:solidFill>
                <a:latin typeface="Lucida Console" panose="020B0609040504020204" pitchFamily="49" charset="0"/>
              </a:rPr>
              <a:t>“name”</a:t>
            </a:r>
            <a:r>
              <a:rPr lang="en-US" altLang="en-US" sz="1500">
                <a:latin typeface="Lucida Console" panose="020B0609040504020204" pitchFamily="49" charset="0"/>
              </a:rPr>
              <a:t>,</a:t>
            </a:r>
            <a:r>
              <a:rPr lang="en-US" altLang="en-US" sz="1500">
                <a:solidFill>
                  <a:srgbClr val="000090"/>
                </a:solidFill>
                <a:latin typeface="Lucida Console" panose="020B0609040504020204" pitchFamily="49" charset="0"/>
              </a:rPr>
              <a:t> “sparkHome”</a:t>
            </a:r>
            <a:r>
              <a:rPr lang="en-US" altLang="en-US" sz="1500">
                <a:solidFill>
                  <a:srgbClr val="000000"/>
                </a:solidFill>
                <a:latin typeface="Lucida Console" panose="020B0609040504020204" pitchFamily="49" charset="0"/>
              </a:rPr>
              <a:t>, Seq(</a:t>
            </a:r>
            <a:r>
              <a:rPr lang="en-US" altLang="en-US" sz="1500">
                <a:solidFill>
                  <a:srgbClr val="000090"/>
                </a:solidFill>
                <a:latin typeface="Lucida Console" panose="020B0609040504020204" pitchFamily="49" charset="0"/>
              </a:rPr>
              <a:t>“app.jar”</a:t>
            </a:r>
            <a:r>
              <a:rPr lang="en-US" altLang="en-US" sz="1500">
                <a:solidFill>
                  <a:srgbClr val="000000"/>
                </a:solidFill>
                <a:latin typeface="Lucida Console" panose="020B0609040504020204" pitchFamily="49" charset="0"/>
              </a:rPr>
              <a:t>)</a:t>
            </a:r>
            <a:r>
              <a:rPr lang="en-US" altLang="en-US" sz="1500">
                <a:latin typeface="Lucida Console" panose="020B0609040504020204" pitchFamily="49" charset="0"/>
              </a:rPr>
              <a:t>)</a:t>
            </a:r>
          </a:p>
          <a:p>
            <a:pPr marL="0" indent="0">
              <a:spcBef>
                <a:spcPct val="0"/>
              </a:spcBef>
              <a:buNone/>
            </a:pPr>
            <a:endParaRPr lang="en-US" altLang="en-US" sz="1500">
              <a:latin typeface="Lucida Console" panose="020B0609040504020204" pitchFamily="49" charset="0"/>
            </a:endParaRPr>
          </a:p>
        </p:txBody>
      </p:sp>
      <p:sp>
        <p:nvSpPr>
          <p:cNvPr id="4" name="Rectangular Callout 3"/>
          <p:cNvSpPr/>
          <p:nvPr/>
        </p:nvSpPr>
        <p:spPr>
          <a:xfrm>
            <a:off x="4238626" y="2936042"/>
            <a:ext cx="1814513" cy="500177"/>
          </a:xfrm>
          <a:prstGeom prst="wedgeRectCallout">
            <a:avLst>
              <a:gd name="adj1" fmla="val 28562"/>
              <a:gd name="adj2" fmla="val -90761"/>
            </a:avLst>
          </a:prstGeom>
          <a:solidFill>
            <a:schemeClr val="bg1">
              <a:lumMod val="85000"/>
            </a:schemeClr>
          </a:solidFill>
          <a:ln>
            <a:noFill/>
            <a:headEnd type="none" w="med" len="med"/>
            <a:tailEnd type="none"/>
          </a:ln>
        </p:spPr>
        <p:style>
          <a:lnRef idx="1">
            <a:schemeClr val="accent6"/>
          </a:lnRef>
          <a:fillRef idx="3">
            <a:schemeClr val="accent6"/>
          </a:fillRef>
          <a:effectRef idx="2">
            <a:schemeClr val="accent6"/>
          </a:effectRef>
          <a:fontRef idx="minor">
            <a:schemeClr val="lt1"/>
          </a:fontRef>
        </p:style>
        <p:txBody>
          <a:bodyPr lIns="0" tIns="45719" rIns="0" bIns="45719" anchor="ctr"/>
          <a:lstStyle/>
          <a:p>
            <a:pPr algn="ctr">
              <a:defRPr/>
            </a:pPr>
            <a:r>
              <a:rPr lang="en-US" sz="1700" dirty="0">
                <a:solidFill>
                  <a:srgbClr val="FF6600"/>
                </a:solidFill>
              </a:rPr>
              <a:t>Cluster URL, or local / local[N]</a:t>
            </a:r>
          </a:p>
        </p:txBody>
      </p:sp>
      <p:sp>
        <p:nvSpPr>
          <p:cNvPr id="6" name="Rectangular Callout 5"/>
          <p:cNvSpPr/>
          <p:nvPr/>
        </p:nvSpPr>
        <p:spPr>
          <a:xfrm>
            <a:off x="6175375" y="2936042"/>
            <a:ext cx="763588" cy="500177"/>
          </a:xfrm>
          <a:prstGeom prst="wedgeRectCallout">
            <a:avLst>
              <a:gd name="adj1" fmla="val -9207"/>
              <a:gd name="adj2" fmla="val -88413"/>
            </a:avLst>
          </a:prstGeom>
          <a:solidFill>
            <a:schemeClr val="bg1">
              <a:lumMod val="85000"/>
            </a:schemeClr>
          </a:solidFill>
          <a:ln>
            <a:noFill/>
            <a:headEnd type="none" w="med" len="med"/>
            <a:tailEnd type="none"/>
          </a:ln>
        </p:spPr>
        <p:style>
          <a:lnRef idx="1">
            <a:schemeClr val="accent6"/>
          </a:lnRef>
          <a:fillRef idx="3">
            <a:schemeClr val="accent6"/>
          </a:fillRef>
          <a:effectRef idx="2">
            <a:schemeClr val="accent6"/>
          </a:effectRef>
          <a:fontRef idx="minor">
            <a:schemeClr val="lt1"/>
          </a:fontRef>
        </p:style>
        <p:txBody>
          <a:bodyPr lIns="0" tIns="45719" rIns="0" bIns="45719" anchor="ctr"/>
          <a:lstStyle/>
          <a:p>
            <a:pPr algn="ctr">
              <a:defRPr/>
            </a:pPr>
            <a:r>
              <a:rPr lang="en-US" sz="1700" dirty="0">
                <a:solidFill>
                  <a:srgbClr val="FF6600"/>
                </a:solidFill>
              </a:rPr>
              <a:t>App name</a:t>
            </a:r>
          </a:p>
        </p:txBody>
      </p:sp>
      <p:sp>
        <p:nvSpPr>
          <p:cNvPr id="7" name="Rectangular Callout 6"/>
          <p:cNvSpPr/>
          <p:nvPr/>
        </p:nvSpPr>
        <p:spPr>
          <a:xfrm>
            <a:off x="7043738" y="2936042"/>
            <a:ext cx="1517650" cy="500177"/>
          </a:xfrm>
          <a:prstGeom prst="wedgeRectCallout">
            <a:avLst>
              <a:gd name="adj1" fmla="val -25426"/>
              <a:gd name="adj2" fmla="val -88555"/>
            </a:avLst>
          </a:prstGeom>
          <a:solidFill>
            <a:schemeClr val="bg1">
              <a:lumMod val="85000"/>
            </a:schemeClr>
          </a:solidFill>
          <a:ln>
            <a:noFill/>
            <a:headEnd type="none" w="med" len="med"/>
            <a:tailEnd type="none"/>
          </a:ln>
        </p:spPr>
        <p:style>
          <a:lnRef idx="1">
            <a:schemeClr val="accent6"/>
          </a:lnRef>
          <a:fillRef idx="3">
            <a:schemeClr val="accent6"/>
          </a:fillRef>
          <a:effectRef idx="2">
            <a:schemeClr val="accent6"/>
          </a:effectRef>
          <a:fontRef idx="minor">
            <a:schemeClr val="lt1"/>
          </a:fontRef>
        </p:style>
        <p:txBody>
          <a:bodyPr lIns="91438" tIns="45719" rIns="91438" bIns="45719" anchor="ctr"/>
          <a:lstStyle/>
          <a:p>
            <a:pPr algn="ctr">
              <a:defRPr/>
            </a:pPr>
            <a:r>
              <a:rPr lang="en-US" sz="1700" dirty="0">
                <a:solidFill>
                  <a:srgbClr val="FF6600"/>
                </a:solidFill>
              </a:rPr>
              <a:t>Spark install path on cluster</a:t>
            </a:r>
          </a:p>
        </p:txBody>
      </p:sp>
      <p:sp>
        <p:nvSpPr>
          <p:cNvPr id="8" name="Rectangular Callout 7"/>
          <p:cNvSpPr/>
          <p:nvPr/>
        </p:nvSpPr>
        <p:spPr>
          <a:xfrm>
            <a:off x="8664575" y="2936042"/>
            <a:ext cx="1779588" cy="500177"/>
          </a:xfrm>
          <a:prstGeom prst="wedgeRectCallout">
            <a:avLst>
              <a:gd name="adj1" fmla="val -26339"/>
              <a:gd name="adj2" fmla="val -88555"/>
            </a:avLst>
          </a:prstGeom>
          <a:solidFill>
            <a:schemeClr val="bg1">
              <a:lumMod val="85000"/>
            </a:schemeClr>
          </a:solidFill>
          <a:ln>
            <a:noFill/>
            <a:headEnd type="none" w="med" len="med"/>
            <a:tailEnd type="none"/>
          </a:ln>
        </p:spPr>
        <p:style>
          <a:lnRef idx="1">
            <a:schemeClr val="accent6"/>
          </a:lnRef>
          <a:fillRef idx="3">
            <a:schemeClr val="accent6"/>
          </a:fillRef>
          <a:effectRef idx="2">
            <a:schemeClr val="accent6"/>
          </a:effectRef>
          <a:fontRef idx="minor">
            <a:schemeClr val="lt1"/>
          </a:fontRef>
        </p:style>
        <p:txBody>
          <a:bodyPr lIns="91438" tIns="45719" rIns="91438" bIns="45719" anchor="ctr"/>
          <a:lstStyle/>
          <a:p>
            <a:pPr algn="ctr">
              <a:defRPr/>
            </a:pPr>
            <a:r>
              <a:rPr lang="en-US" sz="1700" dirty="0">
                <a:solidFill>
                  <a:srgbClr val="FF6600"/>
                </a:solidFill>
              </a:rPr>
              <a:t>List of JARs with app code (to ship)</a:t>
            </a:r>
          </a:p>
        </p:txBody>
      </p:sp>
      <p:sp>
        <p:nvSpPr>
          <p:cNvPr id="25608" name="Title 9"/>
          <p:cNvSpPr>
            <a:spLocks noGrp="1"/>
          </p:cNvSpPr>
          <p:nvPr>
            <p:ph type="title"/>
          </p:nvPr>
        </p:nvSpPr>
        <p:spPr/>
        <p:txBody>
          <a:bodyPr/>
          <a:lstStyle/>
          <a:p>
            <a:r>
              <a:rPr lang="en-US" altLang="en-US" dirty="0" smtClean="0"/>
              <a:t>Create a </a:t>
            </a:r>
            <a:r>
              <a:rPr lang="en-US" altLang="en-US" dirty="0" err="1" smtClean="0"/>
              <a:t>SparkContext</a:t>
            </a:r>
            <a:endParaRPr lang="en-US" altLang="en-US" dirty="0" smtClean="0"/>
          </a:p>
        </p:txBody>
      </p:sp>
      <p:sp>
        <p:nvSpPr>
          <p:cNvPr id="11" name="TextBox 10"/>
          <p:cNvSpPr txBox="1"/>
          <p:nvPr/>
        </p:nvSpPr>
        <p:spPr>
          <a:xfrm rot="16200000">
            <a:off x="1519568" y="2191239"/>
            <a:ext cx="702603" cy="392722"/>
          </a:xfrm>
          <a:prstGeom prst="rect">
            <a:avLst/>
          </a:prstGeom>
          <a:noFill/>
        </p:spPr>
        <p:txBody>
          <a:bodyPr wrap="none" lIns="38405" tIns="19202" rIns="38405" bIns="19202">
            <a:spAutoFit/>
          </a:bodyPr>
          <a:lstStyle/>
          <a:p>
            <a:pPr>
              <a:defRPr/>
            </a:pPr>
            <a:r>
              <a:rPr lang="en-US" sz="2300" b="1" dirty="0" err="1">
                <a:solidFill>
                  <a:schemeClr val="accent6"/>
                </a:solidFill>
                <a:ea typeface="ＭＳ Ｐゴシック" pitchFamily="34" charset="-128"/>
              </a:rPr>
              <a:t>Scala</a:t>
            </a:r>
            <a:endParaRPr lang="en-US" sz="2300" b="1" dirty="0">
              <a:solidFill>
                <a:schemeClr val="accent6"/>
              </a:solidFill>
              <a:ea typeface="ＭＳ Ｐゴシック" pitchFamily="34" charset="-128"/>
            </a:endParaRPr>
          </a:p>
        </p:txBody>
      </p:sp>
      <p:sp>
        <p:nvSpPr>
          <p:cNvPr id="13" name="TextBox 12"/>
          <p:cNvSpPr txBox="1"/>
          <p:nvPr/>
        </p:nvSpPr>
        <p:spPr>
          <a:xfrm rot="16200000">
            <a:off x="1289844" y="3855244"/>
            <a:ext cx="1143000" cy="392112"/>
          </a:xfrm>
          <a:prstGeom prst="rect">
            <a:avLst/>
          </a:prstGeom>
          <a:noFill/>
        </p:spPr>
        <p:txBody>
          <a:bodyPr lIns="38405" tIns="19202" rIns="38405" bIns="19202">
            <a:spAutoFit/>
          </a:bodyPr>
          <a:lstStyle/>
          <a:p>
            <a:pPr algn="ctr">
              <a:defRPr/>
            </a:pPr>
            <a:r>
              <a:rPr lang="en-US" sz="2300" b="1" dirty="0">
                <a:solidFill>
                  <a:schemeClr val="accent6"/>
                </a:solidFill>
                <a:ea typeface="ＭＳ Ｐゴシック" pitchFamily="34" charset="-128"/>
              </a:rPr>
              <a:t>Java</a:t>
            </a:r>
          </a:p>
        </p:txBody>
      </p:sp>
      <p:sp>
        <p:nvSpPr>
          <p:cNvPr id="14" name="Content Placeholder 2"/>
          <p:cNvSpPr txBox="1">
            <a:spLocks/>
          </p:cNvSpPr>
          <p:nvPr/>
        </p:nvSpPr>
        <p:spPr bwMode="auto">
          <a:xfrm>
            <a:off x="2232026" y="5204177"/>
            <a:ext cx="8207375"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buClr>
                <a:srgbClr val="D11349"/>
              </a:buClr>
              <a:buSzPct val="100000"/>
              <a:buFont typeface="Wingdings" panose="05000000000000000000" pitchFamily="2" charset="2"/>
              <a:buNone/>
            </a:pPr>
            <a:r>
              <a:rPr lang="en-US" altLang="en-US" sz="1500" b="1">
                <a:solidFill>
                  <a:srgbClr val="0C0F20"/>
                </a:solidFill>
                <a:latin typeface="Lucida Console" panose="020B0609040504020204" pitchFamily="49" charset="0"/>
                <a:sym typeface="Arial" panose="020B0604020202020204" pitchFamily="34" charset="0"/>
              </a:rPr>
              <a:t>from </a:t>
            </a:r>
            <a:r>
              <a:rPr lang="en-US" altLang="en-US" sz="1500">
                <a:solidFill>
                  <a:srgbClr val="0C0F20"/>
                </a:solidFill>
                <a:latin typeface="Lucida Console" panose="020B0609040504020204" pitchFamily="49" charset="0"/>
                <a:sym typeface="Arial" panose="020B0604020202020204" pitchFamily="34" charset="0"/>
              </a:rPr>
              <a:t>pyspark</a:t>
            </a:r>
            <a:r>
              <a:rPr lang="en-US" altLang="en-US" sz="1500" b="1">
                <a:solidFill>
                  <a:srgbClr val="0C0F20"/>
                </a:solidFill>
                <a:latin typeface="Lucida Console" panose="020B0609040504020204" pitchFamily="49" charset="0"/>
                <a:sym typeface="Arial" panose="020B0604020202020204" pitchFamily="34" charset="0"/>
              </a:rPr>
              <a:t> import </a:t>
            </a:r>
            <a:r>
              <a:rPr lang="en-US" altLang="en-US" sz="1500">
                <a:solidFill>
                  <a:srgbClr val="0C0F20"/>
                </a:solidFill>
                <a:latin typeface="Lucida Console" panose="020B0609040504020204" pitchFamily="49" charset="0"/>
                <a:sym typeface="Arial" panose="020B0604020202020204" pitchFamily="34" charset="0"/>
              </a:rPr>
              <a:t>SparkContext</a:t>
            </a:r>
          </a:p>
          <a:p>
            <a:pPr>
              <a:buClr>
                <a:srgbClr val="D11349"/>
              </a:buClr>
              <a:buSzPct val="100000"/>
              <a:buFont typeface="Wingdings" panose="05000000000000000000" pitchFamily="2" charset="2"/>
              <a:buNone/>
            </a:pPr>
            <a:endParaRPr lang="en-US" altLang="en-US" sz="1500" b="1">
              <a:solidFill>
                <a:srgbClr val="0C0F20"/>
              </a:solidFill>
              <a:latin typeface="Lucida Console" panose="020B0609040504020204" pitchFamily="49" charset="0"/>
              <a:sym typeface="Arial" panose="020B0604020202020204" pitchFamily="34" charset="0"/>
            </a:endParaRPr>
          </a:p>
          <a:p>
            <a:pPr>
              <a:buClr>
                <a:srgbClr val="D11349"/>
              </a:buClr>
              <a:buSzPct val="100000"/>
              <a:buFont typeface="Wingdings" panose="05000000000000000000" pitchFamily="2" charset="2"/>
              <a:buNone/>
            </a:pPr>
            <a:r>
              <a:rPr lang="en-US" altLang="en-US" sz="1500">
                <a:solidFill>
                  <a:srgbClr val="0C0F20"/>
                </a:solidFill>
                <a:latin typeface="Lucida Console" panose="020B0609040504020204" pitchFamily="49" charset="0"/>
                <a:sym typeface="Arial" panose="020B0604020202020204" pitchFamily="34" charset="0"/>
              </a:rPr>
              <a:t>sc = SparkContext(</a:t>
            </a:r>
            <a:r>
              <a:rPr lang="en-US" altLang="en-US" sz="1500">
                <a:solidFill>
                  <a:srgbClr val="000090"/>
                </a:solidFill>
                <a:latin typeface="Lucida Console" panose="020B0609040504020204" pitchFamily="49" charset="0"/>
                <a:sym typeface="Arial" panose="020B0604020202020204" pitchFamily="34" charset="0"/>
              </a:rPr>
              <a:t>“masterUrl”</a:t>
            </a:r>
            <a:r>
              <a:rPr lang="en-US" altLang="en-US" sz="1500">
                <a:solidFill>
                  <a:srgbClr val="0C0F20"/>
                </a:solidFill>
                <a:latin typeface="Lucida Console" panose="020B0609040504020204" pitchFamily="49" charset="0"/>
                <a:sym typeface="Arial" panose="020B0604020202020204" pitchFamily="34" charset="0"/>
              </a:rPr>
              <a:t>, </a:t>
            </a:r>
            <a:r>
              <a:rPr lang="en-US" altLang="en-US" sz="1500">
                <a:solidFill>
                  <a:srgbClr val="000090"/>
                </a:solidFill>
                <a:latin typeface="Lucida Console" panose="020B0609040504020204" pitchFamily="49" charset="0"/>
                <a:sym typeface="Arial" panose="020B0604020202020204" pitchFamily="34" charset="0"/>
              </a:rPr>
              <a:t>“name”</a:t>
            </a:r>
            <a:r>
              <a:rPr lang="en-US" altLang="en-US" sz="1500">
                <a:solidFill>
                  <a:srgbClr val="0C0F20"/>
                </a:solidFill>
                <a:latin typeface="Lucida Console" panose="020B0609040504020204" pitchFamily="49" charset="0"/>
                <a:sym typeface="Arial" panose="020B0604020202020204" pitchFamily="34" charset="0"/>
              </a:rPr>
              <a:t>,</a:t>
            </a:r>
            <a:r>
              <a:rPr lang="en-US" altLang="en-US" sz="1500">
                <a:solidFill>
                  <a:srgbClr val="000090"/>
                </a:solidFill>
                <a:latin typeface="Lucida Console" panose="020B0609040504020204" pitchFamily="49" charset="0"/>
                <a:sym typeface="Arial" panose="020B0604020202020204" pitchFamily="34" charset="0"/>
              </a:rPr>
              <a:t> “sparkHome”</a:t>
            </a:r>
            <a:r>
              <a:rPr lang="en-US" altLang="en-US" sz="1500">
                <a:solidFill>
                  <a:srgbClr val="000000"/>
                </a:solidFill>
                <a:latin typeface="Lucida Console" panose="020B0609040504020204" pitchFamily="49" charset="0"/>
                <a:sym typeface="Arial" panose="020B0604020202020204" pitchFamily="34" charset="0"/>
              </a:rPr>
              <a:t>, [</a:t>
            </a:r>
            <a:r>
              <a:rPr lang="en-US" altLang="en-US" sz="1500">
                <a:solidFill>
                  <a:srgbClr val="000090"/>
                </a:solidFill>
                <a:latin typeface="Lucida Console" panose="020B0609040504020204" pitchFamily="49" charset="0"/>
                <a:sym typeface="Arial" panose="020B0604020202020204" pitchFamily="34" charset="0"/>
              </a:rPr>
              <a:t>“library.py”</a:t>
            </a:r>
            <a:r>
              <a:rPr lang="en-US" altLang="en-US" sz="1500">
                <a:latin typeface="Lucida Console" panose="020B0609040504020204" pitchFamily="49" charset="0"/>
                <a:sym typeface="Arial" panose="020B0604020202020204" pitchFamily="34" charset="0"/>
              </a:rPr>
              <a:t>]</a:t>
            </a:r>
            <a:r>
              <a:rPr lang="en-US" altLang="en-US" sz="1500">
                <a:solidFill>
                  <a:srgbClr val="000000"/>
                </a:solidFill>
                <a:latin typeface="Lucida Console" panose="020B0609040504020204" pitchFamily="49" charset="0"/>
                <a:sym typeface="Arial" panose="020B0604020202020204" pitchFamily="34" charset="0"/>
              </a:rPr>
              <a:t>)</a:t>
            </a:r>
            <a:r>
              <a:rPr lang="en-US" altLang="en-US" sz="1500">
                <a:solidFill>
                  <a:srgbClr val="0C0F20"/>
                </a:solidFill>
                <a:latin typeface="Lucida Console" panose="020B0609040504020204" pitchFamily="49" charset="0"/>
                <a:sym typeface="Arial" panose="020B0604020202020204" pitchFamily="34" charset="0"/>
              </a:rPr>
              <a:t>)</a:t>
            </a:r>
          </a:p>
          <a:p>
            <a:pPr>
              <a:buClr>
                <a:srgbClr val="D11349"/>
              </a:buClr>
              <a:buSzPct val="100000"/>
              <a:buFont typeface="Wingdings" panose="05000000000000000000" pitchFamily="2" charset="2"/>
              <a:buNone/>
            </a:pPr>
            <a:endParaRPr lang="en-US" altLang="en-US" sz="1500">
              <a:solidFill>
                <a:srgbClr val="0C0F20"/>
              </a:solidFill>
              <a:latin typeface="Lucida Console" panose="020B0609040504020204" pitchFamily="49" charset="0"/>
              <a:sym typeface="Arial" panose="020B0604020202020204" pitchFamily="34" charset="0"/>
            </a:endParaRPr>
          </a:p>
        </p:txBody>
      </p:sp>
      <p:sp>
        <p:nvSpPr>
          <p:cNvPr id="15" name="TextBox 14"/>
          <p:cNvSpPr txBox="1"/>
          <p:nvPr/>
        </p:nvSpPr>
        <p:spPr>
          <a:xfrm rot="16200000">
            <a:off x="1021557" y="5366545"/>
            <a:ext cx="1679575" cy="392112"/>
          </a:xfrm>
          <a:prstGeom prst="rect">
            <a:avLst/>
          </a:prstGeom>
          <a:noFill/>
        </p:spPr>
        <p:txBody>
          <a:bodyPr lIns="38405" tIns="19202" rIns="38405" bIns="19202">
            <a:spAutoFit/>
          </a:bodyPr>
          <a:lstStyle/>
          <a:p>
            <a:pPr algn="ctr">
              <a:defRPr/>
            </a:pPr>
            <a:r>
              <a:rPr lang="en-US" sz="2300" b="1" dirty="0">
                <a:solidFill>
                  <a:schemeClr val="accent6"/>
                </a:solidFill>
                <a:ea typeface="ＭＳ Ｐゴシック" pitchFamily="34" charset="-128"/>
              </a:rPr>
              <a:t>Python</a:t>
            </a:r>
          </a:p>
        </p:txBody>
      </p:sp>
    </p:spTree>
    <p:extLst>
      <p:ext uri="{BB962C8B-B14F-4D97-AF65-F5344CB8AC3E}">
        <p14:creationId xmlns:p14="http://schemas.microsoft.com/office/powerpoint/2010/main" val="18741908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4" grpId="1" animBg="1"/>
      <p:bldP spid="6" grpId="0" animBg="1"/>
      <p:bldP spid="6" grpId="1" animBg="1"/>
      <p:bldP spid="7" grpId="0" animBg="1"/>
      <p:bldP spid="7" grpId="1" animBg="1"/>
      <p:bldP spid="8" grpId="0" animBg="1"/>
      <p:bldP spid="8" grpId="1" animBg="1"/>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3512" y="702696"/>
            <a:ext cx="10794731" cy="3462486"/>
          </a:xfrm>
          <a:prstGeom prst="rect">
            <a:avLst/>
          </a:prstGeom>
        </p:spPr>
        <p:txBody>
          <a:bodyPr wrap="square">
            <a:spAutoFit/>
          </a:bodyPr>
          <a:lstStyle/>
          <a:p>
            <a:r>
              <a:rPr lang="en-US" sz="2800" dirty="0" smtClean="0">
                <a:solidFill>
                  <a:srgbClr val="317EAC"/>
                </a:solidFill>
                <a:latin typeface="Helvetica Neue"/>
              </a:rPr>
              <a:t>Difference between Spark Context and Spark Session</a:t>
            </a:r>
          </a:p>
          <a:p>
            <a:endParaRPr lang="en-US" sz="1100" dirty="0" smtClean="0">
              <a:solidFill>
                <a:srgbClr val="317EAC"/>
              </a:solidFill>
              <a:latin typeface="Helvetica Neue"/>
            </a:endParaRPr>
          </a:p>
          <a:p>
            <a:r>
              <a:rPr lang="en-US" dirty="0" smtClean="0"/>
              <a:t>Main </a:t>
            </a:r>
            <a:r>
              <a:rPr lang="en-US" dirty="0"/>
              <a:t>entry point for Spark functionality. A </a:t>
            </a:r>
            <a:r>
              <a:rPr lang="en-US" dirty="0" err="1"/>
              <a:t>SparkContext</a:t>
            </a:r>
            <a:r>
              <a:rPr lang="en-US" dirty="0"/>
              <a:t> represents the connection to a Spark cluster, and can be used to create RDDs, accumulators and broadcast variables on that cluster.</a:t>
            </a:r>
          </a:p>
          <a:p>
            <a:r>
              <a:rPr lang="en-US" dirty="0"/>
              <a:t>Only one </a:t>
            </a:r>
            <a:r>
              <a:rPr lang="en-US" dirty="0" err="1"/>
              <a:t>SparkContext</a:t>
            </a:r>
            <a:r>
              <a:rPr lang="en-US" dirty="0"/>
              <a:t> may be active per JVM. You must stop() the active </a:t>
            </a:r>
            <a:r>
              <a:rPr lang="en-US" dirty="0" err="1"/>
              <a:t>SparkContext</a:t>
            </a:r>
            <a:r>
              <a:rPr lang="en-US" dirty="0"/>
              <a:t> before creating a new one. This limitation may eventually be </a:t>
            </a:r>
            <a:r>
              <a:rPr lang="en-US" dirty="0" smtClean="0"/>
              <a:t>removed</a:t>
            </a:r>
          </a:p>
          <a:p>
            <a:endParaRPr lang="en-US" dirty="0"/>
          </a:p>
          <a:p>
            <a:r>
              <a:rPr lang="en-US" dirty="0" smtClean="0"/>
              <a:t>Why I need Spark Session ? </a:t>
            </a:r>
          </a:p>
          <a:p>
            <a:pPr marL="285750" indent="-285750">
              <a:buFont typeface="Wingdings" panose="05000000000000000000" pitchFamily="2" charset="2"/>
              <a:buChar char="v"/>
            </a:pPr>
            <a:r>
              <a:rPr lang="en-US" dirty="0"/>
              <a:t> </a:t>
            </a:r>
            <a:r>
              <a:rPr lang="en-US" dirty="0" smtClean="0"/>
              <a:t> </a:t>
            </a:r>
            <a:r>
              <a:rPr lang="en-US" dirty="0" smtClean="0">
                <a:sym typeface="Wingdings" panose="05000000000000000000" pitchFamily="2" charset="2"/>
              </a:rPr>
              <a:t> Every user wants his own</a:t>
            </a:r>
          </a:p>
          <a:p>
            <a:pPr marL="742950" lvl="1" indent="-285750">
              <a:buFont typeface="Wingdings" panose="05000000000000000000" pitchFamily="2" charset="2"/>
              <a:buChar char="§"/>
            </a:pPr>
            <a:r>
              <a:rPr lang="en-US" dirty="0" smtClean="0">
                <a:sym typeface="Wingdings" panose="05000000000000000000" pitchFamily="2" charset="2"/>
              </a:rPr>
              <a:t>Set of properties</a:t>
            </a:r>
          </a:p>
          <a:p>
            <a:pPr marL="742950" lvl="1" indent="-285750">
              <a:buFont typeface="Wingdings" panose="05000000000000000000" pitchFamily="2" charset="2"/>
              <a:buChar char="§"/>
            </a:pPr>
            <a:r>
              <a:rPr lang="en-US" dirty="0" smtClean="0">
                <a:sym typeface="Wingdings" panose="05000000000000000000" pitchFamily="2" charset="2"/>
              </a:rPr>
              <a:t>Own Sets of Tables</a:t>
            </a:r>
          </a:p>
          <a:p>
            <a:pPr marL="285750" indent="-285750">
              <a:buFont typeface="Wingdings" panose="05000000000000000000" pitchFamily="2" charset="2"/>
              <a:buChar char="v"/>
            </a:pPr>
            <a:r>
              <a:rPr lang="en-US" dirty="0" smtClean="0">
                <a:sym typeface="Wingdings" panose="05000000000000000000" pitchFamily="2" charset="2"/>
              </a:rPr>
              <a:t>Cluster is shared from resources point of view</a:t>
            </a:r>
            <a:endParaRPr lang="en-US"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5665298" y="2592062"/>
            <a:ext cx="5937956" cy="3146239"/>
          </a:xfrm>
          <a:prstGeom prst="rect">
            <a:avLst/>
          </a:prstGeom>
        </p:spPr>
      </p:pic>
    </p:spTree>
    <p:extLst>
      <p:ext uri="{BB962C8B-B14F-4D97-AF65-F5344CB8AC3E}">
        <p14:creationId xmlns:p14="http://schemas.microsoft.com/office/powerpoint/2010/main" val="49155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21" y="959468"/>
            <a:ext cx="9451175" cy="4526932"/>
          </a:xfrm>
          <a:prstGeom prst="rect">
            <a:avLst/>
          </a:prstGeom>
        </p:spPr>
      </p:pic>
    </p:spTree>
    <p:extLst>
      <p:ext uri="{BB962C8B-B14F-4D97-AF65-F5344CB8AC3E}">
        <p14:creationId xmlns:p14="http://schemas.microsoft.com/office/powerpoint/2010/main" val="2247096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Challenge</a:t>
            </a:r>
            <a:endParaRPr lang="en-AU" dirty="0"/>
          </a:p>
        </p:txBody>
      </p:sp>
      <p:sp>
        <p:nvSpPr>
          <p:cNvPr id="3" name="Content Placeholder 2"/>
          <p:cNvSpPr>
            <a:spLocks noGrp="1"/>
          </p:cNvSpPr>
          <p:nvPr>
            <p:ph idx="1"/>
          </p:nvPr>
        </p:nvSpPr>
        <p:spPr/>
        <p:txBody>
          <a:bodyPr>
            <a:normAutofit lnSpcReduction="10000"/>
          </a:bodyPr>
          <a:lstStyle/>
          <a:p>
            <a:pPr>
              <a:defRPr/>
            </a:pPr>
            <a:r>
              <a:rPr lang="en-US" dirty="0" smtClean="0"/>
              <a:t>Existing Systems</a:t>
            </a:r>
          </a:p>
          <a:p>
            <a:pPr lvl="1">
              <a:defRPr/>
            </a:pPr>
            <a:r>
              <a:rPr lang="en-AU" dirty="0" smtClean="0"/>
              <a:t>Existing in-memory storage systems have interfaces based on fine-grained updates</a:t>
            </a:r>
          </a:p>
          <a:p>
            <a:pPr lvl="2">
              <a:defRPr/>
            </a:pPr>
            <a:r>
              <a:rPr lang="en-AU" dirty="0" smtClean="0"/>
              <a:t>Reads and writes to cells in a table</a:t>
            </a:r>
          </a:p>
          <a:p>
            <a:pPr lvl="2">
              <a:defRPr/>
            </a:pPr>
            <a:r>
              <a:rPr lang="en-AU" dirty="0" smtClean="0"/>
              <a:t>E.g., databases, key-value stores, distributed memory</a:t>
            </a:r>
          </a:p>
          <a:p>
            <a:pPr lvl="1">
              <a:defRPr/>
            </a:pPr>
            <a:r>
              <a:rPr lang="en-AU" dirty="0" smtClean="0"/>
              <a:t>Requires replicating data or logs across nodes for fault tolerance </a:t>
            </a:r>
          </a:p>
          <a:p>
            <a:pPr marL="457200" lvl="1" indent="0">
              <a:buNone/>
              <a:defRPr/>
            </a:pPr>
            <a:r>
              <a:rPr lang="en-AU" dirty="0" smtClean="0"/>
              <a:t>	-&gt; expensive!	</a:t>
            </a:r>
          </a:p>
          <a:p>
            <a:pPr lvl="2">
              <a:defRPr/>
            </a:pPr>
            <a:r>
              <a:rPr lang="en-AU" dirty="0" smtClean="0"/>
              <a:t>10-100x slower than memory writ</a:t>
            </a:r>
            <a:r>
              <a:rPr lang="en-US" altLang="zh-CN" dirty="0" smtClean="0"/>
              <a:t>e</a:t>
            </a:r>
            <a:endParaRPr lang="en-US" dirty="0" smtClean="0"/>
          </a:p>
          <a:p>
            <a:pPr>
              <a:defRPr/>
            </a:pPr>
            <a:endParaRPr lang="en-AU" dirty="0" smtClean="0"/>
          </a:p>
          <a:p>
            <a:pPr>
              <a:defRPr/>
            </a:pPr>
            <a:r>
              <a:rPr lang="en-AU" dirty="0" smtClean="0"/>
              <a:t>How to design a distributed memory abstraction that is both </a:t>
            </a:r>
            <a:r>
              <a:rPr lang="en-AU" b="1" dirty="0" smtClean="0"/>
              <a:t>fault-tolerant</a:t>
            </a:r>
            <a:r>
              <a:rPr lang="en-AU" dirty="0" smtClean="0"/>
              <a:t> and </a:t>
            </a:r>
            <a:r>
              <a:rPr lang="en-AU" b="1" dirty="0" smtClean="0"/>
              <a:t>efficient</a:t>
            </a:r>
            <a:r>
              <a:rPr lang="en-AU" dirty="0" smtClean="0"/>
              <a:t>?</a:t>
            </a:r>
          </a:p>
          <a:p>
            <a:pPr>
              <a:defRPr/>
            </a:pPr>
            <a:endParaRPr lang="en-US" dirty="0" smtClean="0"/>
          </a:p>
          <a:p>
            <a:pPr>
              <a:defRPr/>
            </a:pPr>
            <a:endParaRPr lang="en-AU" dirty="0"/>
          </a:p>
        </p:txBody>
      </p:sp>
    </p:spTree>
    <p:extLst>
      <p:ext uri="{BB962C8B-B14F-4D97-AF65-F5344CB8AC3E}">
        <p14:creationId xmlns:p14="http://schemas.microsoft.com/office/powerpoint/2010/main" val="1740090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27" y="587141"/>
            <a:ext cx="10058400" cy="5841173"/>
          </a:xfrm>
          <a:prstGeom prst="rect">
            <a:avLst/>
          </a:prstGeom>
        </p:spPr>
      </p:pic>
    </p:spTree>
    <p:extLst>
      <p:ext uri="{BB962C8B-B14F-4D97-AF65-F5344CB8AC3E}">
        <p14:creationId xmlns:p14="http://schemas.microsoft.com/office/powerpoint/2010/main" val="381225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030" y="4461325"/>
            <a:ext cx="5584407" cy="23052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376" y="243615"/>
            <a:ext cx="7844590" cy="4108449"/>
          </a:xfrm>
          <a:prstGeom prst="rect">
            <a:avLst/>
          </a:prstGeom>
        </p:spPr>
      </p:pic>
    </p:spTree>
    <p:extLst>
      <p:ext uri="{BB962C8B-B14F-4D97-AF65-F5344CB8AC3E}">
        <p14:creationId xmlns:p14="http://schemas.microsoft.com/office/powerpoint/2010/main" val="3682145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Solution: Resilient Distributed Datasets</a:t>
            </a:r>
            <a:endParaRPr lang="en-AU" dirty="0"/>
          </a:p>
        </p:txBody>
      </p:sp>
      <p:sp>
        <p:nvSpPr>
          <p:cNvPr id="21507" name="Content Placeholder 2"/>
          <p:cNvSpPr>
            <a:spLocks noGrp="1"/>
          </p:cNvSpPr>
          <p:nvPr>
            <p:ph idx="1"/>
          </p:nvPr>
        </p:nvSpPr>
        <p:spPr/>
        <p:txBody>
          <a:bodyPr/>
          <a:lstStyle/>
          <a:p>
            <a:r>
              <a:rPr lang="en-US" altLang="en-US" i="1" smtClean="0"/>
              <a:t>Resilient Distributed Datasets (RDDs) </a:t>
            </a:r>
          </a:p>
          <a:p>
            <a:pPr lvl="1"/>
            <a:r>
              <a:rPr lang="en-US" altLang="en-US" smtClean="0"/>
              <a:t>Distributed collections of objects that can be cached in memory across cluster</a:t>
            </a:r>
          </a:p>
          <a:p>
            <a:pPr lvl="1"/>
            <a:r>
              <a:rPr lang="en-US" altLang="en-US" smtClean="0"/>
              <a:t>Manipulated through parallel operators</a:t>
            </a:r>
          </a:p>
          <a:p>
            <a:pPr lvl="1"/>
            <a:r>
              <a:rPr lang="en-US" altLang="en-US" smtClean="0"/>
              <a:t>Automatically recomputed on failure </a:t>
            </a:r>
            <a:r>
              <a:rPr lang="en-US" altLang="zh-CN" smtClean="0"/>
              <a:t>based on lineage</a:t>
            </a:r>
            <a:endParaRPr lang="en-US" altLang="en-US" smtClean="0"/>
          </a:p>
          <a:p>
            <a:r>
              <a:rPr lang="en-AU" altLang="en-US" smtClean="0"/>
              <a:t>RDDs can express many parallel algorithms</a:t>
            </a:r>
            <a:r>
              <a:rPr lang="en-US" altLang="en-US" smtClean="0"/>
              <a:t>, and </a:t>
            </a:r>
            <a:r>
              <a:rPr lang="en-AU" altLang="en-US" smtClean="0"/>
              <a:t>capture many current programming models</a:t>
            </a:r>
          </a:p>
          <a:p>
            <a:pPr lvl="1"/>
            <a:r>
              <a:rPr lang="en-US" altLang="en-US" smtClean="0"/>
              <a:t>Data flow models: MapReduce, SQL, …</a:t>
            </a:r>
          </a:p>
          <a:p>
            <a:pPr lvl="1"/>
            <a:r>
              <a:rPr lang="en-US" altLang="en-US" smtClean="0"/>
              <a:t>Specialized models for iterative apps: Pregel, …</a:t>
            </a:r>
          </a:p>
          <a:p>
            <a:endParaRPr lang="en-AU" altLang="en-US" smtClean="0"/>
          </a:p>
        </p:txBody>
      </p:sp>
    </p:spTree>
    <p:extLst>
      <p:ext uri="{BB962C8B-B14F-4D97-AF65-F5344CB8AC3E}">
        <p14:creationId xmlns:p14="http://schemas.microsoft.com/office/powerpoint/2010/main" val="35987630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RDD</a:t>
            </a:r>
            <a:endParaRPr lang="en-AU" dirty="0"/>
          </a:p>
        </p:txBody>
      </p:sp>
      <p:sp>
        <p:nvSpPr>
          <p:cNvPr id="22531" name="Content Placeholder 2"/>
          <p:cNvSpPr>
            <a:spLocks noGrp="1"/>
          </p:cNvSpPr>
          <p:nvPr>
            <p:ph idx="1"/>
          </p:nvPr>
        </p:nvSpPr>
        <p:spPr/>
        <p:txBody>
          <a:bodyPr>
            <a:normAutofit fontScale="85000" lnSpcReduction="20000"/>
          </a:bodyPr>
          <a:lstStyle/>
          <a:p>
            <a:r>
              <a:rPr lang="en-AU" altLang="en-US" smtClean="0"/>
              <a:t>Resilient Distributed Datasets: A Fault-Tolerant Abstraction for In-Memory Cluster Computing. Matei Zaharia, et al. NSDI’12</a:t>
            </a:r>
          </a:p>
          <a:p>
            <a:pPr lvl="1"/>
            <a:r>
              <a:rPr lang="en-US" altLang="zh-CN" smtClean="0"/>
              <a:t>RDD is </a:t>
            </a:r>
            <a:r>
              <a:rPr lang="en-AU" altLang="en-US" smtClean="0"/>
              <a:t>a </a:t>
            </a:r>
            <a:r>
              <a:rPr lang="en-AU" altLang="en-US" b="1" smtClean="0"/>
              <a:t>distributed</a:t>
            </a:r>
            <a:r>
              <a:rPr lang="en-AU" altLang="en-US" smtClean="0"/>
              <a:t> memory abstraction that lets programmers perform </a:t>
            </a:r>
            <a:r>
              <a:rPr lang="en-AU" altLang="en-US" b="1" smtClean="0"/>
              <a:t>in-memory</a:t>
            </a:r>
            <a:r>
              <a:rPr lang="en-AU" altLang="en-US" smtClean="0"/>
              <a:t> computations on large clusters in a </a:t>
            </a:r>
            <a:r>
              <a:rPr lang="en-AU" altLang="en-US" b="1" smtClean="0"/>
              <a:t>fault-tolerant</a:t>
            </a:r>
            <a:r>
              <a:rPr lang="en-AU" altLang="en-US" smtClean="0"/>
              <a:t> manner.</a:t>
            </a:r>
          </a:p>
          <a:p>
            <a:r>
              <a:rPr lang="en-AU" altLang="en-US" b="1" smtClean="0"/>
              <a:t>Resilient</a:t>
            </a:r>
          </a:p>
          <a:p>
            <a:pPr lvl="1"/>
            <a:r>
              <a:rPr lang="en-US" altLang="zh-CN" smtClean="0"/>
              <a:t>Fault</a:t>
            </a:r>
            <a:r>
              <a:rPr lang="en-AU" altLang="en-US" smtClean="0"/>
              <a:t>-tolerant, is able to recompute missing or damaged partitions due to node failures.</a:t>
            </a:r>
          </a:p>
          <a:p>
            <a:r>
              <a:rPr lang="en-AU" altLang="en-US" b="1" smtClean="0"/>
              <a:t>Distributed</a:t>
            </a:r>
            <a:r>
              <a:rPr lang="en-AU" altLang="en-US" smtClean="0"/>
              <a:t> </a:t>
            </a:r>
          </a:p>
          <a:p>
            <a:pPr lvl="1"/>
            <a:r>
              <a:rPr lang="en-AU" altLang="en-US" smtClean="0"/>
              <a:t>Data residing on multiple nodes in a cluster.</a:t>
            </a:r>
          </a:p>
          <a:p>
            <a:r>
              <a:rPr lang="en-AU" altLang="en-US" b="1" smtClean="0"/>
              <a:t>Dataset</a:t>
            </a:r>
            <a:r>
              <a:rPr lang="en-AU" altLang="en-US" smtClean="0"/>
              <a:t> </a:t>
            </a:r>
            <a:endParaRPr lang="en-US" altLang="en-US" smtClean="0"/>
          </a:p>
          <a:p>
            <a:pPr lvl="1"/>
            <a:r>
              <a:rPr lang="en-US" altLang="zh-CN" smtClean="0"/>
              <a:t>A</a:t>
            </a:r>
            <a:r>
              <a:rPr lang="en-AU" altLang="en-US" smtClean="0"/>
              <a:t> collection of partitioned elements, e.g. tuples or other objects (that represent records of the data you work with).</a:t>
            </a:r>
            <a:endParaRPr lang="en-US" altLang="en-US" smtClean="0"/>
          </a:p>
          <a:p>
            <a:r>
              <a:rPr lang="en-US" altLang="en-US" smtClean="0"/>
              <a:t>RDD is </a:t>
            </a:r>
            <a:r>
              <a:rPr lang="en-AU" altLang="en-US" smtClean="0"/>
              <a:t>the primary data abstraction in Apache Spark and the core of Spark</a:t>
            </a:r>
            <a:r>
              <a:rPr lang="en-US" altLang="en-US" smtClean="0"/>
              <a:t>. It </a:t>
            </a:r>
            <a:r>
              <a:rPr lang="en-AU" altLang="en-US" smtClean="0"/>
              <a:t>enables operations on collection of elements in parallel.</a:t>
            </a:r>
          </a:p>
          <a:p>
            <a:endParaRPr lang="en-AU" altLang="en-US" smtClean="0"/>
          </a:p>
        </p:txBody>
      </p:sp>
    </p:spTree>
    <p:extLst>
      <p:ext uri="{BB962C8B-B14F-4D97-AF65-F5344CB8AC3E}">
        <p14:creationId xmlns:p14="http://schemas.microsoft.com/office/powerpoint/2010/main" val="907538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RDD Traits</a:t>
            </a:r>
            <a:endParaRPr lang="en-AU" dirty="0"/>
          </a:p>
        </p:txBody>
      </p:sp>
      <p:sp>
        <p:nvSpPr>
          <p:cNvPr id="23555" name="Content Placeholder 2"/>
          <p:cNvSpPr>
            <a:spLocks noGrp="1"/>
          </p:cNvSpPr>
          <p:nvPr>
            <p:ph idx="1"/>
          </p:nvPr>
        </p:nvSpPr>
        <p:spPr/>
        <p:txBody>
          <a:bodyPr>
            <a:normAutofit fontScale="85000" lnSpcReduction="20000"/>
          </a:bodyPr>
          <a:lstStyle/>
          <a:p>
            <a:r>
              <a:rPr lang="en-AU" altLang="en-US" b="1" dirty="0" smtClean="0"/>
              <a:t>In-Memory</a:t>
            </a:r>
            <a:r>
              <a:rPr lang="en-AU" altLang="en-US" dirty="0" smtClean="0"/>
              <a:t>, i.e. data inside RDD is stored in memory as much (size) and long (time) as possible.</a:t>
            </a:r>
          </a:p>
          <a:p>
            <a:r>
              <a:rPr lang="en-AU" altLang="en-US" b="1" dirty="0" smtClean="0"/>
              <a:t>Immutable</a:t>
            </a:r>
            <a:r>
              <a:rPr lang="en-AU" altLang="en-US" dirty="0" smtClean="0"/>
              <a:t> or </a:t>
            </a:r>
            <a:r>
              <a:rPr lang="en-AU" altLang="en-US" b="1" dirty="0" smtClean="0"/>
              <a:t>Read-Only</a:t>
            </a:r>
            <a:r>
              <a:rPr lang="en-AU" altLang="en-US" dirty="0" smtClean="0"/>
              <a:t>, i.e. it does not change once created and can only be transformed using transformations to new RDDs.</a:t>
            </a:r>
          </a:p>
          <a:p>
            <a:r>
              <a:rPr lang="en-AU" altLang="en-US" b="1" dirty="0" smtClean="0"/>
              <a:t>Lazy evaluated</a:t>
            </a:r>
            <a:r>
              <a:rPr lang="en-AU" altLang="en-US" dirty="0" smtClean="0"/>
              <a:t>, i.e. the data inside RDD is not available or transformed until an action is executed that triggers the execution.</a:t>
            </a:r>
          </a:p>
          <a:p>
            <a:r>
              <a:rPr lang="en-AU" altLang="en-US" b="1" dirty="0" smtClean="0"/>
              <a:t>Cacheable</a:t>
            </a:r>
            <a:r>
              <a:rPr lang="en-AU" altLang="en-US" dirty="0" smtClean="0"/>
              <a:t>, i.e. you can hold all the data in a persistent "storage" like memory (default and the most preferred) or disk (the least preferred due to access speed).</a:t>
            </a:r>
          </a:p>
          <a:p>
            <a:r>
              <a:rPr lang="en-AU" altLang="en-US" b="1" dirty="0" smtClean="0"/>
              <a:t>Parallel</a:t>
            </a:r>
            <a:r>
              <a:rPr lang="en-AU" altLang="en-US" dirty="0" smtClean="0"/>
              <a:t>, i.e. process data in parallel.</a:t>
            </a:r>
          </a:p>
          <a:p>
            <a:r>
              <a:rPr lang="en-AU" altLang="en-US" b="1" dirty="0" smtClean="0"/>
              <a:t>Typed</a:t>
            </a:r>
            <a:r>
              <a:rPr lang="en-AU" altLang="en-US" dirty="0" smtClean="0"/>
              <a:t>, i.e. values in a RDD have types, e.g. RDD[Long] or RDD[(</a:t>
            </a:r>
            <a:r>
              <a:rPr lang="en-AU" altLang="en-US" dirty="0" err="1" smtClean="0"/>
              <a:t>Int</a:t>
            </a:r>
            <a:r>
              <a:rPr lang="en-AU" altLang="en-US" dirty="0" smtClean="0"/>
              <a:t>, String)].</a:t>
            </a:r>
          </a:p>
          <a:p>
            <a:r>
              <a:rPr lang="en-AU" altLang="en-US" b="1" dirty="0" smtClean="0"/>
              <a:t>Partitioned</a:t>
            </a:r>
            <a:r>
              <a:rPr lang="en-AU" altLang="en-US" dirty="0" smtClean="0"/>
              <a:t>, i.e. the data inside a RDD is partitioned (split into partitions) and then distributed across nodes in a cluster (one partition per JVM that may or may not correspond to a single node).</a:t>
            </a:r>
          </a:p>
          <a:p>
            <a:endParaRPr lang="en-AU" altLang="en-US" dirty="0" smtClean="0"/>
          </a:p>
        </p:txBody>
      </p:sp>
    </p:spTree>
    <p:extLst>
      <p:ext uri="{BB962C8B-B14F-4D97-AF65-F5344CB8AC3E}">
        <p14:creationId xmlns:p14="http://schemas.microsoft.com/office/powerpoint/2010/main" val="166207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RDD Operations</a:t>
            </a:r>
            <a:endParaRPr lang="en-AU" dirty="0"/>
          </a:p>
        </p:txBody>
      </p:sp>
      <p:sp>
        <p:nvSpPr>
          <p:cNvPr id="24579" name="Content Placeholder 2"/>
          <p:cNvSpPr>
            <a:spLocks noGrp="1"/>
          </p:cNvSpPr>
          <p:nvPr>
            <p:ph idx="1"/>
          </p:nvPr>
        </p:nvSpPr>
        <p:spPr/>
        <p:txBody>
          <a:bodyPr>
            <a:normAutofit fontScale="70000" lnSpcReduction="20000"/>
          </a:bodyPr>
          <a:lstStyle/>
          <a:p>
            <a:endParaRPr lang="en-AU" altLang="en-US" b="1" smtClean="0"/>
          </a:p>
          <a:p>
            <a:endParaRPr lang="en-AU" altLang="en-US" b="1" smtClean="0"/>
          </a:p>
          <a:p>
            <a:endParaRPr lang="en-AU" altLang="en-US" b="1" smtClean="0"/>
          </a:p>
          <a:p>
            <a:endParaRPr lang="en-AU" altLang="en-US" b="1" smtClean="0"/>
          </a:p>
          <a:p>
            <a:endParaRPr lang="en-AU" altLang="en-US" b="1" smtClean="0"/>
          </a:p>
          <a:p>
            <a:r>
              <a:rPr lang="en-AU" altLang="en-US" b="1" smtClean="0"/>
              <a:t>Transformation: </a:t>
            </a:r>
            <a:r>
              <a:rPr lang="en-AU" altLang="en-US" smtClean="0"/>
              <a:t>returns a new RDD. </a:t>
            </a:r>
          </a:p>
          <a:p>
            <a:pPr lvl="1"/>
            <a:r>
              <a:rPr lang="en-AU" altLang="en-US" smtClean="0"/>
              <a:t>Nothing gets evaluated when you call a Transformation function, it just takes an RDD and return a new RDD.</a:t>
            </a:r>
          </a:p>
          <a:p>
            <a:pPr lvl="1"/>
            <a:r>
              <a:rPr lang="en-AU" altLang="en-US" smtClean="0"/>
              <a:t>Transformation functions </a:t>
            </a:r>
            <a:r>
              <a:rPr lang="en-US" altLang="en-US" smtClean="0"/>
              <a:t>include </a:t>
            </a:r>
            <a:r>
              <a:rPr lang="en-AU" altLang="en-US" i="1" smtClean="0"/>
              <a:t>map, filter, flatMap, groupByKey, reduceByKey, aggregateByKey</a:t>
            </a:r>
            <a:r>
              <a:rPr lang="en-US" altLang="en-US" i="1" smtClean="0"/>
              <a:t>, filter, join, etc.</a:t>
            </a:r>
          </a:p>
          <a:p>
            <a:r>
              <a:rPr lang="en-AU" altLang="en-US" b="1" smtClean="0"/>
              <a:t>Action: </a:t>
            </a:r>
            <a:r>
              <a:rPr lang="en-AU" altLang="en-US" smtClean="0"/>
              <a:t>evaluates and returns a new value. </a:t>
            </a:r>
          </a:p>
          <a:p>
            <a:pPr lvl="1"/>
            <a:r>
              <a:rPr lang="en-AU" altLang="en-US" smtClean="0"/>
              <a:t>When an Action function is called on a RDD object, all the data processing queries are computed at that time and the result value is returned.</a:t>
            </a:r>
          </a:p>
          <a:p>
            <a:pPr lvl="1"/>
            <a:r>
              <a:rPr lang="en-AU" altLang="en-US" smtClean="0"/>
              <a:t>Action operations include </a:t>
            </a:r>
            <a:r>
              <a:rPr lang="en-AU" altLang="en-US" i="1" smtClean="0"/>
              <a:t>reduce, collect, count, first, take, countByKey, foreach, saveAsTextFile, etc.</a:t>
            </a:r>
            <a:endParaRPr lang="en-US" altLang="en-US" i="1" smtClean="0"/>
          </a:p>
          <a:p>
            <a:endParaRPr lang="en-AU" altLang="en-US" smtClean="0"/>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25" y="1486603"/>
            <a:ext cx="56769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5213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1436"/>
            <a:ext cx="10515600" cy="1325563"/>
          </a:xfrm>
        </p:spPr>
        <p:txBody>
          <a:bodyPr/>
          <a:lstStyle/>
          <a:p>
            <a:pPr>
              <a:defRPr/>
            </a:pPr>
            <a:r>
              <a:rPr lang="en-AU" dirty="0" smtClean="0"/>
              <a:t>Working with RDDs</a:t>
            </a:r>
            <a:endParaRPr lang="en-AU" dirty="0"/>
          </a:p>
        </p:txBody>
      </p:sp>
      <p:sp>
        <p:nvSpPr>
          <p:cNvPr id="25603" name="Content Placeholder 2"/>
          <p:cNvSpPr>
            <a:spLocks noGrp="1"/>
          </p:cNvSpPr>
          <p:nvPr>
            <p:ph idx="1"/>
          </p:nvPr>
        </p:nvSpPr>
        <p:spPr/>
        <p:txBody>
          <a:bodyPr>
            <a:normAutofit fontScale="62500" lnSpcReduction="20000"/>
          </a:bodyPr>
          <a:lstStyle/>
          <a:p>
            <a:r>
              <a:rPr lang="en-AU" altLang="en-US" smtClean="0"/>
              <a:t>Create an RDD from a data source</a:t>
            </a:r>
          </a:p>
          <a:p>
            <a:pPr lvl="1"/>
            <a:r>
              <a:rPr lang="en-AU" altLang="en-US" smtClean="0"/>
              <a:t>by parallelizing existing Python collections (lists) </a:t>
            </a:r>
          </a:p>
          <a:p>
            <a:pPr lvl="1"/>
            <a:r>
              <a:rPr lang="en-AU" altLang="en-US" smtClean="0"/>
              <a:t>by transforming an existing RDDs</a:t>
            </a:r>
          </a:p>
          <a:p>
            <a:pPr lvl="1"/>
            <a:r>
              <a:rPr lang="en-AU" altLang="en-US" smtClean="0"/>
              <a:t>from files in HDFS or any other storage system </a:t>
            </a:r>
            <a:endParaRPr lang="en-US" altLang="en-US" smtClean="0"/>
          </a:p>
          <a:p>
            <a:r>
              <a:rPr lang="en-AU" altLang="en-US" smtClean="0"/>
              <a:t>Apply transformations to an RDD: e.g., map, filter </a:t>
            </a:r>
          </a:p>
          <a:p>
            <a:r>
              <a:rPr lang="en-AU" altLang="en-US" smtClean="0"/>
              <a:t>Apply actions to an RDD: e.g., collect, count</a:t>
            </a:r>
          </a:p>
          <a:p>
            <a:endParaRPr lang="en-US" altLang="en-US" smtClean="0"/>
          </a:p>
          <a:p>
            <a:endParaRPr lang="en-US" altLang="en-US" smtClean="0"/>
          </a:p>
          <a:p>
            <a:endParaRPr lang="en-US" altLang="en-US" smtClean="0"/>
          </a:p>
          <a:p>
            <a:endParaRPr lang="en-US" altLang="en-US" smtClean="0"/>
          </a:p>
          <a:p>
            <a:endParaRPr lang="en-US" altLang="en-US" smtClean="0"/>
          </a:p>
          <a:p>
            <a:endParaRPr lang="en-US" altLang="en-US" smtClean="0"/>
          </a:p>
          <a:p>
            <a:r>
              <a:rPr lang="en-AU" altLang="en-US" smtClean="0"/>
              <a:t>Users can control two other aspects:</a:t>
            </a:r>
          </a:p>
          <a:p>
            <a:pPr lvl="1"/>
            <a:r>
              <a:rPr lang="en-US" altLang="en-US" smtClean="0"/>
              <a:t>Persistence</a:t>
            </a:r>
          </a:p>
          <a:p>
            <a:pPr lvl="1"/>
            <a:r>
              <a:rPr lang="en-US" altLang="en-US" smtClean="0"/>
              <a:t>Partitioning</a:t>
            </a:r>
          </a:p>
          <a:p>
            <a:endParaRPr lang="en-AU" altLang="en-US" smtClean="0"/>
          </a:p>
        </p:txBody>
      </p:sp>
      <p:pic>
        <p:nvPicPr>
          <p:cNvPr id="256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4" y="3367089"/>
            <a:ext cx="682942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5637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Creating RDDs</a:t>
            </a:r>
            <a:endParaRPr lang="en-AU" dirty="0"/>
          </a:p>
        </p:txBody>
      </p:sp>
      <p:sp>
        <p:nvSpPr>
          <p:cNvPr id="26627" name="Content Placeholder 2"/>
          <p:cNvSpPr>
            <a:spLocks noGrp="1"/>
          </p:cNvSpPr>
          <p:nvPr>
            <p:ph idx="1"/>
          </p:nvPr>
        </p:nvSpPr>
        <p:spPr/>
        <p:txBody>
          <a:bodyPr>
            <a:normAutofit fontScale="85000" lnSpcReduction="20000"/>
          </a:bodyPr>
          <a:lstStyle/>
          <a:p>
            <a:r>
              <a:rPr lang="en-AU" altLang="en-US" dirty="0" smtClean="0"/>
              <a:t>From HDFS, text files, Amazon S3, Apache </a:t>
            </a:r>
            <a:r>
              <a:rPr lang="en-AU" altLang="en-US" dirty="0" err="1" smtClean="0"/>
              <a:t>HBase</a:t>
            </a:r>
            <a:r>
              <a:rPr lang="en-AU" altLang="en-US" dirty="0" smtClean="0"/>
              <a:t>, </a:t>
            </a:r>
            <a:r>
              <a:rPr lang="en-AU" altLang="en-US" dirty="0" err="1" smtClean="0"/>
              <a:t>SequenceFiles</a:t>
            </a:r>
            <a:r>
              <a:rPr lang="en-AU" altLang="en-US" dirty="0" smtClean="0"/>
              <a:t>, any other Hadoop </a:t>
            </a:r>
            <a:r>
              <a:rPr lang="en-AU" altLang="en-US" dirty="0" err="1" smtClean="0"/>
              <a:t>InputFormat</a:t>
            </a:r>
            <a:endParaRPr lang="en-AU" altLang="en-US" dirty="0" smtClean="0"/>
          </a:p>
          <a:p>
            <a:r>
              <a:rPr lang="en-AU" altLang="en-US" dirty="0" smtClean="0"/>
              <a:t>Creating an RDD from a File</a:t>
            </a:r>
          </a:p>
          <a:p>
            <a:pPr lvl="1"/>
            <a:r>
              <a:rPr lang="en-AU" altLang="en-US" dirty="0" err="1" smtClean="0"/>
              <a:t>val</a:t>
            </a:r>
            <a:r>
              <a:rPr lang="en-AU" altLang="en-US" dirty="0" smtClean="0"/>
              <a:t> </a:t>
            </a:r>
            <a:r>
              <a:rPr lang="en-AU" altLang="en-US" dirty="0" err="1" smtClean="0"/>
              <a:t>inputfile</a:t>
            </a:r>
            <a:r>
              <a:rPr lang="en-AU" altLang="en-US" dirty="0" smtClean="0"/>
              <a:t> = </a:t>
            </a:r>
            <a:r>
              <a:rPr lang="en-AU" altLang="en-US" dirty="0" err="1" smtClean="0"/>
              <a:t>sc.textFile</a:t>
            </a:r>
            <a:r>
              <a:rPr lang="en-AU" altLang="en-US" dirty="0" smtClean="0"/>
              <a:t>("...", 4) </a:t>
            </a:r>
          </a:p>
          <a:p>
            <a:pPr lvl="2"/>
            <a:r>
              <a:rPr lang="en-AU" altLang="en-US" dirty="0" smtClean="0"/>
              <a:t>RDD distributed in 4 partitions</a:t>
            </a:r>
          </a:p>
          <a:p>
            <a:pPr lvl="2"/>
            <a:r>
              <a:rPr lang="en-AU" altLang="en-US" dirty="0" smtClean="0"/>
              <a:t>Elements are lines of input</a:t>
            </a:r>
          </a:p>
          <a:p>
            <a:pPr lvl="2"/>
            <a:r>
              <a:rPr lang="en-AU" altLang="en-US" dirty="0" smtClean="0"/>
              <a:t>Lazy evaluation means no execution happens now </a:t>
            </a:r>
            <a:endParaRPr lang="en-US" altLang="en-US" dirty="0" smtClean="0"/>
          </a:p>
          <a:p>
            <a:endParaRPr lang="en-US" altLang="en-US" dirty="0" smtClean="0"/>
          </a:p>
          <a:p>
            <a:endParaRPr lang="en-US" altLang="en-US" dirty="0" smtClean="0"/>
          </a:p>
          <a:p>
            <a:r>
              <a:rPr lang="en-AU" altLang="en-US" dirty="0" smtClean="0"/>
              <a:t>Turn a Python collection into an RDD</a:t>
            </a:r>
          </a:p>
          <a:p>
            <a:pPr lvl="1"/>
            <a:r>
              <a:rPr lang="en-US" altLang="en-US" dirty="0" err="1" smtClean="0"/>
              <a:t>sc.parallelize</a:t>
            </a:r>
            <a:r>
              <a:rPr lang="en-US" altLang="en-US" dirty="0" smtClean="0"/>
              <a:t>([1, 2, 3]), creating from a Python list</a:t>
            </a:r>
          </a:p>
          <a:p>
            <a:r>
              <a:rPr lang="en-US" altLang="en-US" dirty="0" smtClean="0"/>
              <a:t>Creating an RDD from an existing Hadoop </a:t>
            </a:r>
            <a:r>
              <a:rPr lang="en-US" altLang="en-US" dirty="0" err="1" smtClean="0"/>
              <a:t>InputFormat</a:t>
            </a:r>
            <a:r>
              <a:rPr lang="en-US" altLang="en-US" dirty="0" smtClean="0"/>
              <a:t> </a:t>
            </a:r>
          </a:p>
          <a:p>
            <a:pPr lvl="1"/>
            <a:r>
              <a:rPr lang="en-US" altLang="en-US" dirty="0" err="1" smtClean="0"/>
              <a:t>sc.hadoopFile</a:t>
            </a:r>
            <a:r>
              <a:rPr lang="en-US" altLang="en-US" dirty="0" smtClean="0"/>
              <a:t>(</a:t>
            </a:r>
            <a:r>
              <a:rPr lang="en-US" altLang="en-US" dirty="0" err="1" smtClean="0"/>
              <a:t>keyClass</a:t>
            </a:r>
            <a:r>
              <a:rPr lang="en-US" altLang="en-US" dirty="0" smtClean="0"/>
              <a:t>, </a:t>
            </a:r>
            <a:r>
              <a:rPr lang="en-US" altLang="en-US" dirty="0" err="1" smtClean="0"/>
              <a:t>valClass</a:t>
            </a:r>
            <a:r>
              <a:rPr lang="en-US" altLang="en-US" dirty="0" smtClean="0"/>
              <a:t>, </a:t>
            </a:r>
            <a:r>
              <a:rPr lang="en-US" altLang="en-US" dirty="0" err="1" smtClean="0"/>
              <a:t>inputFmt</a:t>
            </a:r>
            <a:r>
              <a:rPr lang="en-US" altLang="en-US" dirty="0" smtClean="0"/>
              <a:t>, </a:t>
            </a:r>
            <a:r>
              <a:rPr lang="en-US" altLang="en-US" dirty="0" err="1" smtClean="0"/>
              <a:t>conf</a:t>
            </a:r>
            <a:r>
              <a:rPr lang="en-US" altLang="en-US" dirty="0" smtClean="0"/>
              <a:t>)</a:t>
            </a:r>
          </a:p>
          <a:p>
            <a:pPr lvl="1"/>
            <a:endParaRPr lang="en-US" altLang="en-US" dirty="0" smtClean="0"/>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1" y="3902797"/>
            <a:ext cx="534352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17747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Spark Transformations</a:t>
            </a:r>
            <a:endParaRPr lang="en-AU" dirty="0"/>
          </a:p>
        </p:txBody>
      </p:sp>
      <p:sp>
        <p:nvSpPr>
          <p:cNvPr id="27651" name="Content Placeholder 2"/>
          <p:cNvSpPr>
            <a:spLocks noGrp="1"/>
          </p:cNvSpPr>
          <p:nvPr>
            <p:ph idx="1"/>
          </p:nvPr>
        </p:nvSpPr>
        <p:spPr>
          <a:xfrm>
            <a:off x="756385" y="1488741"/>
            <a:ext cx="10515600" cy="4351338"/>
          </a:xfrm>
        </p:spPr>
        <p:txBody>
          <a:bodyPr>
            <a:normAutofit/>
          </a:bodyPr>
          <a:lstStyle/>
          <a:p>
            <a:r>
              <a:rPr lang="en-AU" altLang="en-US" sz="2000" dirty="0" smtClean="0"/>
              <a:t>Create new datasets from an existing one</a:t>
            </a:r>
          </a:p>
          <a:p>
            <a:r>
              <a:rPr lang="en-AU" altLang="en-US" sz="2000" dirty="0" smtClean="0"/>
              <a:t>Use lazy evaluation: results not computed right away – instead Spark remembers set of transformations applied to base dataset</a:t>
            </a:r>
          </a:p>
          <a:p>
            <a:pPr lvl="1"/>
            <a:r>
              <a:rPr lang="en-AU" altLang="en-US" sz="2000" dirty="0" smtClean="0"/>
              <a:t>Spark optimizes the required calculations</a:t>
            </a:r>
          </a:p>
          <a:p>
            <a:pPr lvl="1"/>
            <a:r>
              <a:rPr lang="en-AU" altLang="en-US" sz="2000" dirty="0" smtClean="0"/>
              <a:t>Spark recovers from failures</a:t>
            </a:r>
            <a:endParaRPr lang="en-US" altLang="en-US" sz="2000" dirty="0" smtClean="0"/>
          </a:p>
          <a:p>
            <a:r>
              <a:rPr lang="en-AU" altLang="en-US" sz="2000" dirty="0" smtClean="0"/>
              <a:t>Some transformation functions</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637" y="3645723"/>
            <a:ext cx="60960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9074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Spark Actions</a:t>
            </a:r>
            <a:endParaRPr lang="en-AU" dirty="0"/>
          </a:p>
        </p:txBody>
      </p:sp>
      <p:sp>
        <p:nvSpPr>
          <p:cNvPr id="28675" name="Content Placeholder 2"/>
          <p:cNvSpPr>
            <a:spLocks noGrp="1"/>
          </p:cNvSpPr>
          <p:nvPr>
            <p:ph idx="1"/>
          </p:nvPr>
        </p:nvSpPr>
        <p:spPr/>
        <p:txBody>
          <a:bodyPr>
            <a:normAutofit fontScale="77500" lnSpcReduction="20000"/>
          </a:bodyPr>
          <a:lstStyle/>
          <a:p>
            <a:r>
              <a:rPr lang="en-AU" altLang="en-US" smtClean="0"/>
              <a:t>Cause Spark to execute recipe to transform source</a:t>
            </a:r>
          </a:p>
          <a:p>
            <a:r>
              <a:rPr lang="en-AU" altLang="en-US" smtClean="0"/>
              <a:t>Mechanism for getting results out of Spark</a:t>
            </a:r>
          </a:p>
          <a:p>
            <a:r>
              <a:rPr lang="en-AU" altLang="en-US" smtClean="0"/>
              <a:t>Some action functions</a:t>
            </a:r>
          </a:p>
          <a:p>
            <a:endParaRPr lang="en-US" altLang="en-US" smtClean="0"/>
          </a:p>
          <a:p>
            <a:endParaRPr lang="en-US" altLang="en-US" smtClean="0"/>
          </a:p>
          <a:p>
            <a:endParaRPr lang="en-US" altLang="en-US" smtClean="0"/>
          </a:p>
          <a:p>
            <a:endParaRPr lang="en-US" altLang="en-US" smtClean="0"/>
          </a:p>
          <a:p>
            <a:endParaRPr lang="en-US" altLang="en-US" smtClean="0"/>
          </a:p>
          <a:p>
            <a:endParaRPr lang="en-US" altLang="en-US" smtClean="0"/>
          </a:p>
          <a:p>
            <a:endParaRPr lang="en-US" altLang="en-US" smtClean="0"/>
          </a:p>
          <a:p>
            <a:endParaRPr lang="en-US" altLang="en-US" smtClean="0"/>
          </a:p>
          <a:p>
            <a:r>
              <a:rPr lang="en-US" altLang="en-US" smtClean="0"/>
              <a:t>Example: words.collect().foreach(println)</a:t>
            </a:r>
          </a:p>
          <a:p>
            <a:pPr lvl="1"/>
            <a:endParaRPr lang="en-AU" altLang="en-US" smtClean="0"/>
          </a:p>
          <a:p>
            <a:endParaRPr lang="en-AU" altLang="en-US" smtClean="0"/>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9" y="2862717"/>
            <a:ext cx="633412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9786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Example</a:t>
            </a:r>
            <a:endParaRPr lang="en-AU" dirty="0"/>
          </a:p>
        </p:txBody>
      </p:sp>
      <p:sp>
        <p:nvSpPr>
          <p:cNvPr id="29699" name="Content Placeholder 2"/>
          <p:cNvSpPr>
            <a:spLocks noGrp="1"/>
          </p:cNvSpPr>
          <p:nvPr>
            <p:ph idx="1"/>
          </p:nvPr>
        </p:nvSpPr>
        <p:spPr/>
        <p:txBody>
          <a:bodyPr>
            <a:normAutofit fontScale="70000" lnSpcReduction="20000"/>
          </a:bodyPr>
          <a:lstStyle/>
          <a:p>
            <a:r>
              <a:rPr lang="en-AU" altLang="en-US" smtClean="0"/>
              <a:t>Web service is experiencing errors and an operators want to search terabytes of logs in the Hadoop file system to find the cause.</a:t>
            </a:r>
          </a:p>
          <a:p>
            <a:endParaRPr lang="en-US" altLang="en-US" smtClean="0"/>
          </a:p>
          <a:p>
            <a:endParaRPr lang="en-US" altLang="en-US" smtClean="0"/>
          </a:p>
          <a:p>
            <a:endParaRPr lang="en-US" altLang="en-US" smtClean="0"/>
          </a:p>
          <a:p>
            <a:endParaRPr lang="en-US" altLang="en-US" smtClean="0"/>
          </a:p>
          <a:p>
            <a:endParaRPr lang="en-US" altLang="en-US" smtClean="0"/>
          </a:p>
          <a:p>
            <a:endParaRPr lang="en-US" altLang="en-US" smtClean="0"/>
          </a:p>
          <a:p>
            <a:endParaRPr lang="en-US" altLang="en-US" smtClean="0"/>
          </a:p>
          <a:p>
            <a:endParaRPr lang="en-US" altLang="en-US" smtClean="0"/>
          </a:p>
          <a:p>
            <a:endParaRPr lang="en-US" altLang="en-US" smtClean="0"/>
          </a:p>
          <a:p>
            <a:pPr lvl="1"/>
            <a:endParaRPr lang="en-AU" altLang="en-US" smtClean="0">
              <a:solidFill>
                <a:srgbClr val="00B0F0"/>
              </a:solidFill>
            </a:endParaRPr>
          </a:p>
          <a:p>
            <a:pPr lvl="1"/>
            <a:r>
              <a:rPr lang="en-AU" altLang="en-US" smtClean="0">
                <a:solidFill>
                  <a:srgbClr val="00B0F0"/>
                </a:solidFill>
              </a:rPr>
              <a:t>Line1</a:t>
            </a:r>
            <a:r>
              <a:rPr lang="en-AU" altLang="en-US" smtClean="0"/>
              <a:t>: RDD backed by an HDFS file (base RDD lines not loaded in memory)</a:t>
            </a:r>
          </a:p>
          <a:p>
            <a:pPr lvl="1"/>
            <a:r>
              <a:rPr lang="en-AU" altLang="en-US" smtClean="0">
                <a:solidFill>
                  <a:srgbClr val="7030A0"/>
                </a:solidFill>
              </a:rPr>
              <a:t>Line3</a:t>
            </a:r>
            <a:r>
              <a:rPr lang="en-AU" altLang="en-US" smtClean="0"/>
              <a:t>: Asks for errors to persist in memory (errors are in RAM)</a:t>
            </a:r>
          </a:p>
          <a:p>
            <a:endParaRPr lang="en-US" altLang="en-US" smtClean="0"/>
          </a:p>
          <a:p>
            <a:endParaRPr lang="en-US" altLang="en-US" smtClean="0"/>
          </a:p>
          <a:p>
            <a:endParaRPr lang="en-AU" altLang="en-US" smtClean="0"/>
          </a:p>
        </p:txBody>
      </p:sp>
      <p:pic>
        <p:nvPicPr>
          <p:cNvPr id="2970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2286000"/>
            <a:ext cx="403701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4"/>
          <p:cNvSpPr txBox="1">
            <a:spLocks noChangeArrowheads="1"/>
          </p:cNvSpPr>
          <p:nvPr/>
        </p:nvSpPr>
        <p:spPr bwMode="auto">
          <a:xfrm>
            <a:off x="6315076" y="1939926"/>
            <a:ext cx="420052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150000"/>
              </a:lnSpc>
              <a:spcBef>
                <a:spcPct val="0"/>
              </a:spcBef>
              <a:buClrTx/>
              <a:buSzTx/>
              <a:buFontTx/>
              <a:buNone/>
            </a:pPr>
            <a:r>
              <a:rPr kumimoji="0" lang="en-US" altLang="en-US" i="1">
                <a:solidFill>
                  <a:srgbClr val="C00000"/>
                </a:solidFill>
              </a:rPr>
              <a:t>//base RDD</a:t>
            </a:r>
          </a:p>
          <a:p>
            <a:pPr>
              <a:lnSpc>
                <a:spcPct val="150000"/>
              </a:lnSpc>
              <a:spcBef>
                <a:spcPct val="0"/>
              </a:spcBef>
              <a:buClrTx/>
              <a:buSzTx/>
              <a:buFontTx/>
              <a:buNone/>
            </a:pPr>
            <a:r>
              <a:rPr kumimoji="0" lang="en-US" altLang="en-US" i="1">
                <a:solidFill>
                  <a:srgbClr val="00B0F0"/>
                </a:solidFill>
              </a:rPr>
              <a:t>val lines = sc.textFile(“hdfs://…”)</a:t>
            </a:r>
          </a:p>
          <a:p>
            <a:pPr>
              <a:lnSpc>
                <a:spcPct val="150000"/>
              </a:lnSpc>
              <a:spcBef>
                <a:spcPct val="0"/>
              </a:spcBef>
              <a:buClrTx/>
              <a:buSzTx/>
              <a:buFontTx/>
              <a:buNone/>
            </a:pPr>
            <a:r>
              <a:rPr kumimoji="0" lang="en-US" altLang="en-US" i="1">
                <a:solidFill>
                  <a:srgbClr val="C00000"/>
                </a:solidFill>
              </a:rPr>
              <a:t>//Transformed RDD</a:t>
            </a:r>
          </a:p>
          <a:p>
            <a:pPr>
              <a:lnSpc>
                <a:spcPct val="150000"/>
              </a:lnSpc>
              <a:spcBef>
                <a:spcPct val="0"/>
              </a:spcBef>
              <a:buClrTx/>
              <a:buSzTx/>
              <a:buFontTx/>
              <a:buNone/>
            </a:pPr>
            <a:r>
              <a:rPr kumimoji="0" lang="en-US" altLang="en-US" i="1"/>
              <a:t>val errors = lines.filter(_.startsWith(“Error”))</a:t>
            </a:r>
          </a:p>
          <a:p>
            <a:pPr>
              <a:lnSpc>
                <a:spcPct val="150000"/>
              </a:lnSpc>
              <a:spcBef>
                <a:spcPct val="0"/>
              </a:spcBef>
              <a:buClrTx/>
              <a:buSzTx/>
              <a:buFontTx/>
              <a:buNone/>
            </a:pPr>
            <a:r>
              <a:rPr kumimoji="0" lang="en-US" altLang="en-US" i="1">
                <a:solidFill>
                  <a:srgbClr val="7030A0"/>
                </a:solidFill>
              </a:rPr>
              <a:t>errors.persist()</a:t>
            </a:r>
          </a:p>
          <a:p>
            <a:pPr>
              <a:lnSpc>
                <a:spcPct val="150000"/>
              </a:lnSpc>
              <a:spcBef>
                <a:spcPct val="0"/>
              </a:spcBef>
              <a:buClrTx/>
              <a:buSzTx/>
              <a:buFontTx/>
              <a:buNone/>
            </a:pPr>
            <a:r>
              <a:rPr kumimoji="0" lang="en-US" altLang="en-US" i="1"/>
              <a:t>errors.count()</a:t>
            </a:r>
          </a:p>
          <a:p>
            <a:pPr>
              <a:lnSpc>
                <a:spcPct val="150000"/>
              </a:lnSpc>
              <a:spcBef>
                <a:spcPct val="0"/>
              </a:spcBef>
              <a:buClrTx/>
              <a:buSzTx/>
              <a:buFontTx/>
              <a:buNone/>
            </a:pPr>
            <a:r>
              <a:rPr kumimoji="0" lang="en-US" altLang="en-US" i="1"/>
              <a:t>errors.filter(_.contains(“HDFS”))</a:t>
            </a:r>
          </a:p>
          <a:p>
            <a:pPr>
              <a:lnSpc>
                <a:spcPct val="150000"/>
              </a:lnSpc>
              <a:spcBef>
                <a:spcPct val="0"/>
              </a:spcBef>
              <a:buClrTx/>
              <a:buSzTx/>
              <a:buFontTx/>
              <a:buNone/>
            </a:pPr>
            <a:r>
              <a:rPr kumimoji="0" lang="en-US" altLang="en-US" i="1"/>
              <a:t>           .map(_split(‘\t’)(3))</a:t>
            </a:r>
          </a:p>
          <a:p>
            <a:pPr>
              <a:lnSpc>
                <a:spcPct val="150000"/>
              </a:lnSpc>
              <a:spcBef>
                <a:spcPct val="0"/>
              </a:spcBef>
              <a:buClrTx/>
              <a:buSzTx/>
              <a:buFontTx/>
              <a:buNone/>
            </a:pPr>
            <a:r>
              <a:rPr kumimoji="0" lang="en-US" altLang="en-US" i="1"/>
              <a:t>           .collect()</a:t>
            </a:r>
          </a:p>
        </p:txBody>
      </p:sp>
    </p:spTree>
    <p:extLst>
      <p:ext uri="{BB962C8B-B14F-4D97-AF65-F5344CB8AC3E}">
        <p14:creationId xmlns:p14="http://schemas.microsoft.com/office/powerpoint/2010/main" val="27120819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Lineage Graph</a:t>
            </a:r>
            <a:endParaRPr lang="en-AU" dirty="0"/>
          </a:p>
        </p:txBody>
      </p:sp>
      <p:sp>
        <p:nvSpPr>
          <p:cNvPr id="3" name="Content Placeholder 2"/>
          <p:cNvSpPr>
            <a:spLocks noGrp="1"/>
          </p:cNvSpPr>
          <p:nvPr>
            <p:ph idx="1"/>
          </p:nvPr>
        </p:nvSpPr>
        <p:spPr/>
        <p:txBody>
          <a:bodyPr>
            <a:normAutofit fontScale="70000" lnSpcReduction="20000"/>
          </a:bodyPr>
          <a:lstStyle/>
          <a:p>
            <a:pPr marL="342900" lvl="1" indent="-342900">
              <a:buClr>
                <a:schemeClr val="tx2"/>
              </a:buClr>
              <a:buSzPct val="90000"/>
              <a:buFont typeface="Monotype Sorts" pitchFamily="-84" charset="2"/>
              <a:buChar char="n"/>
              <a:defRPr/>
            </a:pPr>
            <a:r>
              <a:rPr lang="en-US" dirty="0" smtClean="0"/>
              <a:t>RDDs keep track of </a:t>
            </a:r>
            <a:r>
              <a:rPr lang="en-US" i="1" dirty="0" smtClean="0"/>
              <a:t>lineage</a:t>
            </a:r>
            <a:endParaRPr lang="en-AU" dirty="0" smtClean="0"/>
          </a:p>
          <a:p>
            <a:pPr>
              <a:defRPr/>
            </a:pPr>
            <a:r>
              <a:rPr lang="en-AU" dirty="0" smtClean="0"/>
              <a:t>RDD has enough information about how it was derived from to compute its partitions from data in stable storage.</a:t>
            </a:r>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r>
              <a:rPr lang="en-AU" dirty="0" smtClean="0"/>
              <a:t>Example:</a:t>
            </a:r>
          </a:p>
          <a:p>
            <a:pPr lvl="1">
              <a:defRPr/>
            </a:pPr>
            <a:r>
              <a:rPr lang="en-AU" dirty="0" smtClean="0"/>
              <a:t>If a partition of errors is lost, Spark rebuilds it by applying a filter on only the corresponding partition of lines.</a:t>
            </a:r>
          </a:p>
          <a:p>
            <a:pPr lvl="1">
              <a:defRPr/>
            </a:pPr>
            <a:r>
              <a:rPr lang="en-AU" dirty="0" smtClean="0"/>
              <a:t>Partitions can be recomputed in parallel on different nodes, without having to roll back the whole program.</a:t>
            </a:r>
          </a:p>
          <a:p>
            <a:pPr>
              <a:defRPr/>
            </a:pPr>
            <a:endParaRPr lang="en-AU" dirty="0"/>
          </a:p>
        </p:txBody>
      </p:sp>
      <p:grpSp>
        <p:nvGrpSpPr>
          <p:cNvPr id="30724" name="Group 3"/>
          <p:cNvGrpSpPr>
            <a:grpSpLocks/>
          </p:cNvGrpSpPr>
          <p:nvPr/>
        </p:nvGrpSpPr>
        <p:grpSpPr bwMode="auto">
          <a:xfrm>
            <a:off x="4010026" y="2627366"/>
            <a:ext cx="4067175" cy="2286000"/>
            <a:chOff x="4981069" y="1219200"/>
            <a:chExt cx="4067054" cy="2286000"/>
          </a:xfrm>
        </p:grpSpPr>
        <p:pic>
          <p:nvPicPr>
            <p:cNvPr id="3072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219200"/>
              <a:ext cx="356172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5"/>
            <p:cNvSpPr txBox="1">
              <a:spLocks noChangeArrowheads="1"/>
            </p:cNvSpPr>
            <p:nvPr/>
          </p:nvSpPr>
          <p:spPr bwMode="auto">
            <a:xfrm>
              <a:off x="4981072" y="1319464"/>
              <a:ext cx="8130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t>RDD1</a:t>
              </a:r>
            </a:p>
          </p:txBody>
        </p:sp>
        <p:sp>
          <p:nvSpPr>
            <p:cNvPr id="30727" name="TextBox 6"/>
            <p:cNvSpPr txBox="1">
              <a:spLocks noChangeArrowheads="1"/>
            </p:cNvSpPr>
            <p:nvPr/>
          </p:nvSpPr>
          <p:spPr bwMode="auto">
            <a:xfrm>
              <a:off x="4981071" y="1876928"/>
              <a:ext cx="8130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t>RDD2</a:t>
              </a:r>
            </a:p>
          </p:txBody>
        </p:sp>
        <p:sp>
          <p:nvSpPr>
            <p:cNvPr id="30728" name="TextBox 7"/>
            <p:cNvSpPr txBox="1">
              <a:spLocks noChangeArrowheads="1"/>
            </p:cNvSpPr>
            <p:nvPr/>
          </p:nvSpPr>
          <p:spPr bwMode="auto">
            <a:xfrm>
              <a:off x="4981070" y="2430380"/>
              <a:ext cx="8130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t>RDD3</a:t>
              </a:r>
            </a:p>
          </p:txBody>
        </p:sp>
        <p:sp>
          <p:nvSpPr>
            <p:cNvPr id="30729" name="TextBox 8"/>
            <p:cNvSpPr txBox="1">
              <a:spLocks noChangeArrowheads="1"/>
            </p:cNvSpPr>
            <p:nvPr/>
          </p:nvSpPr>
          <p:spPr bwMode="auto">
            <a:xfrm>
              <a:off x="4981069" y="2983832"/>
              <a:ext cx="8130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t>RDD4</a:t>
              </a:r>
            </a:p>
          </p:txBody>
        </p:sp>
      </p:grpSp>
    </p:spTree>
    <p:extLst>
      <p:ext uri="{BB962C8B-B14F-4D97-AF65-F5344CB8AC3E}">
        <p14:creationId xmlns:p14="http://schemas.microsoft.com/office/powerpoint/2010/main" val="3264410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254" y="205982"/>
            <a:ext cx="10515600" cy="1325563"/>
          </a:xfrm>
        </p:spPr>
        <p:txBody>
          <a:bodyPr/>
          <a:lstStyle/>
          <a:p>
            <a:pPr>
              <a:defRPr/>
            </a:pPr>
            <a:r>
              <a:rPr lang="en-US" dirty="0" smtClean="0"/>
              <a:t>Limitations of MapReduce</a:t>
            </a:r>
            <a:endParaRPr lang="en-AU" dirty="0"/>
          </a:p>
        </p:txBody>
      </p:sp>
      <p:sp>
        <p:nvSpPr>
          <p:cNvPr id="7171" name="Content Placeholder 2"/>
          <p:cNvSpPr>
            <a:spLocks noGrp="1"/>
          </p:cNvSpPr>
          <p:nvPr>
            <p:ph idx="1"/>
          </p:nvPr>
        </p:nvSpPr>
        <p:spPr/>
        <p:txBody>
          <a:bodyPr>
            <a:normAutofit fontScale="70000" lnSpcReduction="20000"/>
          </a:bodyPr>
          <a:lstStyle/>
          <a:p>
            <a:endParaRPr lang="en-AU" altLang="en-US" dirty="0" smtClean="0"/>
          </a:p>
          <a:p>
            <a:endParaRPr lang="en-AU" altLang="en-US" dirty="0" smtClean="0"/>
          </a:p>
          <a:p>
            <a:endParaRPr lang="en-AU" altLang="en-US" dirty="0" smtClean="0"/>
          </a:p>
          <a:p>
            <a:endParaRPr lang="en-AU" altLang="en-US" dirty="0" smtClean="0"/>
          </a:p>
          <a:p>
            <a:endParaRPr lang="en-AU" altLang="en-US" dirty="0" smtClean="0"/>
          </a:p>
          <a:p>
            <a:endParaRPr lang="en-AU" altLang="en-US" dirty="0" smtClean="0"/>
          </a:p>
          <a:p>
            <a:r>
              <a:rPr lang="en-AU" altLang="en-US" dirty="0" smtClean="0"/>
              <a:t>As a general programming model: </a:t>
            </a:r>
          </a:p>
          <a:p>
            <a:pPr lvl="1"/>
            <a:r>
              <a:rPr lang="en-AU" altLang="en-US" dirty="0" smtClean="0"/>
              <a:t>It is more suitable for one-pass computation on a large dataset</a:t>
            </a:r>
          </a:p>
          <a:p>
            <a:pPr lvl="1"/>
            <a:r>
              <a:rPr lang="en-AU" altLang="en-US" dirty="0" smtClean="0"/>
              <a:t>Hard to compose and nest multiple operations</a:t>
            </a:r>
          </a:p>
          <a:p>
            <a:pPr lvl="1"/>
            <a:r>
              <a:rPr lang="en-AU" altLang="en-US" dirty="0" smtClean="0"/>
              <a:t>No means of expressing iterative operations</a:t>
            </a:r>
            <a:endParaRPr lang="en-US" altLang="en-US" dirty="0" smtClean="0"/>
          </a:p>
          <a:p>
            <a:r>
              <a:rPr lang="en-AU" altLang="en-US" dirty="0" smtClean="0"/>
              <a:t>As implemented in Hadoop</a:t>
            </a:r>
          </a:p>
          <a:p>
            <a:pPr lvl="1"/>
            <a:r>
              <a:rPr lang="en-AU" altLang="en-US" dirty="0" smtClean="0"/>
              <a:t>All datasets are </a:t>
            </a:r>
            <a:r>
              <a:rPr lang="en-AU" altLang="en-US" b="1" dirty="0" smtClean="0"/>
              <a:t>read from disk</a:t>
            </a:r>
            <a:r>
              <a:rPr lang="en-AU" altLang="en-US" dirty="0" smtClean="0"/>
              <a:t>, then </a:t>
            </a:r>
            <a:r>
              <a:rPr lang="en-AU" altLang="en-US" b="1" dirty="0" smtClean="0"/>
              <a:t>stored back on to disk</a:t>
            </a:r>
          </a:p>
          <a:p>
            <a:pPr lvl="1"/>
            <a:r>
              <a:rPr lang="en-AU" altLang="en-US" dirty="0" smtClean="0"/>
              <a:t>All data is (usually) triple-replicated for reliability</a:t>
            </a:r>
          </a:p>
          <a:p>
            <a:pPr lvl="1"/>
            <a:r>
              <a:rPr lang="en-US" altLang="en-US" dirty="0" smtClean="0"/>
              <a:t>Not easy to write </a:t>
            </a:r>
            <a:r>
              <a:rPr lang="en-US" altLang="en-US" b="1" dirty="0" err="1" smtClean="0"/>
              <a:t>MapReduce</a:t>
            </a:r>
            <a:r>
              <a:rPr lang="en-US" altLang="en-US" b="1" dirty="0" smtClean="0"/>
              <a:t> programs </a:t>
            </a:r>
            <a:r>
              <a:rPr lang="en-US" altLang="zh-CN" dirty="0" smtClean="0"/>
              <a:t>using Java</a:t>
            </a:r>
            <a:endParaRPr lang="en-US" altLang="en-US" dirty="0" smtClean="0"/>
          </a:p>
          <a:p>
            <a:pPr lvl="1"/>
            <a:endParaRPr lang="en-US" altLang="en-US" dirty="0" smtClean="0"/>
          </a:p>
          <a:p>
            <a:endParaRPr lang="en-AU" altLang="en-US"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729" y="1409099"/>
            <a:ext cx="5818188" cy="2217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441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Deconstructed</a:t>
            </a:r>
            <a:endParaRPr lang="en-AU" dirty="0"/>
          </a:p>
        </p:txBody>
      </p:sp>
      <p:sp>
        <p:nvSpPr>
          <p:cNvPr id="31747" name="TextBox 3"/>
          <p:cNvSpPr txBox="1">
            <a:spLocks noChangeArrowheads="1"/>
          </p:cNvSpPr>
          <p:nvPr/>
        </p:nvSpPr>
        <p:spPr bwMode="auto">
          <a:xfrm>
            <a:off x="4443412" y="2647583"/>
            <a:ext cx="420052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150000"/>
              </a:lnSpc>
              <a:spcBef>
                <a:spcPct val="0"/>
              </a:spcBef>
              <a:buClrTx/>
              <a:buSzTx/>
              <a:buFontTx/>
              <a:buNone/>
            </a:pPr>
            <a:r>
              <a:rPr kumimoji="0" lang="en-US" altLang="en-US" i="1" dirty="0">
                <a:solidFill>
                  <a:srgbClr val="C00000"/>
                </a:solidFill>
              </a:rPr>
              <a:t>//base RDD</a:t>
            </a:r>
          </a:p>
          <a:p>
            <a:pPr>
              <a:lnSpc>
                <a:spcPct val="150000"/>
              </a:lnSpc>
              <a:spcBef>
                <a:spcPct val="0"/>
              </a:spcBef>
              <a:buClrTx/>
              <a:buSzTx/>
              <a:buFontTx/>
              <a:buNone/>
            </a:pPr>
            <a:r>
              <a:rPr kumimoji="0" lang="en-US" altLang="en-US" i="1" dirty="0" err="1">
                <a:solidFill>
                  <a:srgbClr val="00B0F0"/>
                </a:solidFill>
              </a:rPr>
              <a:t>val</a:t>
            </a:r>
            <a:r>
              <a:rPr kumimoji="0" lang="en-US" altLang="en-US" i="1" dirty="0">
                <a:solidFill>
                  <a:srgbClr val="00B0F0"/>
                </a:solidFill>
              </a:rPr>
              <a:t> lines = </a:t>
            </a:r>
            <a:r>
              <a:rPr kumimoji="0" lang="en-US" altLang="en-US" i="1" dirty="0" err="1">
                <a:solidFill>
                  <a:srgbClr val="00B0F0"/>
                </a:solidFill>
              </a:rPr>
              <a:t>sc.textFile</a:t>
            </a:r>
            <a:r>
              <a:rPr kumimoji="0" lang="en-US" altLang="en-US" i="1" dirty="0">
                <a:solidFill>
                  <a:srgbClr val="00B0F0"/>
                </a:solidFill>
              </a:rPr>
              <a:t>(“</a:t>
            </a:r>
            <a:r>
              <a:rPr kumimoji="0" lang="en-US" altLang="en-US" i="1" dirty="0" err="1">
                <a:solidFill>
                  <a:srgbClr val="00B0F0"/>
                </a:solidFill>
              </a:rPr>
              <a:t>hdfs</a:t>
            </a:r>
            <a:r>
              <a:rPr kumimoji="0" lang="en-US" altLang="en-US" i="1" dirty="0">
                <a:solidFill>
                  <a:srgbClr val="00B0F0"/>
                </a:solidFill>
              </a:rPr>
              <a:t>://…”)</a:t>
            </a:r>
          </a:p>
          <a:p>
            <a:pPr>
              <a:lnSpc>
                <a:spcPct val="150000"/>
              </a:lnSpc>
              <a:spcBef>
                <a:spcPct val="0"/>
              </a:spcBef>
              <a:buClrTx/>
              <a:buSzTx/>
              <a:buFontTx/>
              <a:buNone/>
            </a:pPr>
            <a:r>
              <a:rPr kumimoji="0" lang="en-US" altLang="en-US" i="1" dirty="0">
                <a:solidFill>
                  <a:srgbClr val="C00000"/>
                </a:solidFill>
              </a:rPr>
              <a:t>//Transformed RDD</a:t>
            </a:r>
          </a:p>
          <a:p>
            <a:pPr>
              <a:lnSpc>
                <a:spcPct val="150000"/>
              </a:lnSpc>
              <a:spcBef>
                <a:spcPct val="0"/>
              </a:spcBef>
              <a:buClrTx/>
              <a:buSzTx/>
              <a:buFontTx/>
              <a:buNone/>
            </a:pPr>
            <a:r>
              <a:rPr kumimoji="0" lang="en-US" altLang="en-US" i="1" dirty="0" err="1"/>
              <a:t>val</a:t>
            </a:r>
            <a:r>
              <a:rPr kumimoji="0" lang="en-US" altLang="en-US" i="1" dirty="0"/>
              <a:t> errors = </a:t>
            </a:r>
            <a:r>
              <a:rPr kumimoji="0" lang="en-US" altLang="en-US" i="1" dirty="0" err="1"/>
              <a:t>lines.filter</a:t>
            </a:r>
            <a:r>
              <a:rPr kumimoji="0" lang="en-US" altLang="en-US" i="1" dirty="0"/>
              <a:t>(_.</a:t>
            </a:r>
            <a:r>
              <a:rPr kumimoji="0" lang="en-US" altLang="en-US" i="1" dirty="0" err="1"/>
              <a:t>startsWith</a:t>
            </a:r>
            <a:r>
              <a:rPr kumimoji="0" lang="en-US" altLang="en-US" i="1" dirty="0"/>
              <a:t>(“Error”))</a:t>
            </a:r>
          </a:p>
          <a:p>
            <a:pPr>
              <a:lnSpc>
                <a:spcPct val="150000"/>
              </a:lnSpc>
              <a:spcBef>
                <a:spcPct val="0"/>
              </a:spcBef>
              <a:buClrTx/>
              <a:buSzTx/>
              <a:buFontTx/>
              <a:buNone/>
            </a:pPr>
            <a:r>
              <a:rPr kumimoji="0" lang="en-US" altLang="en-US" i="1" dirty="0" err="1">
                <a:solidFill>
                  <a:srgbClr val="7030A0"/>
                </a:solidFill>
              </a:rPr>
              <a:t>errors.persist</a:t>
            </a:r>
            <a:r>
              <a:rPr kumimoji="0" lang="en-US" altLang="en-US" i="1" dirty="0">
                <a:solidFill>
                  <a:srgbClr val="7030A0"/>
                </a:solidFill>
              </a:rPr>
              <a:t>()</a:t>
            </a:r>
          </a:p>
          <a:p>
            <a:pPr>
              <a:lnSpc>
                <a:spcPct val="150000"/>
              </a:lnSpc>
              <a:spcBef>
                <a:spcPct val="0"/>
              </a:spcBef>
              <a:buClrTx/>
              <a:buSzTx/>
              <a:buFontTx/>
              <a:buNone/>
            </a:pPr>
            <a:r>
              <a:rPr kumimoji="0" lang="en-US" altLang="en-US" i="1" dirty="0" err="1"/>
              <a:t>errors.count</a:t>
            </a:r>
            <a:r>
              <a:rPr kumimoji="0" lang="en-US" altLang="en-US" i="1" dirty="0"/>
              <a:t>()</a:t>
            </a:r>
          </a:p>
          <a:p>
            <a:pPr>
              <a:lnSpc>
                <a:spcPct val="150000"/>
              </a:lnSpc>
              <a:spcBef>
                <a:spcPct val="0"/>
              </a:spcBef>
              <a:buClrTx/>
              <a:buSzTx/>
              <a:buFontTx/>
              <a:buNone/>
            </a:pPr>
            <a:r>
              <a:rPr kumimoji="0" lang="en-US" altLang="en-US" i="1" dirty="0" err="1"/>
              <a:t>errors.filter</a:t>
            </a:r>
            <a:r>
              <a:rPr kumimoji="0" lang="en-US" altLang="en-US" i="1" dirty="0"/>
              <a:t>(_.contains(“HDFS”))</a:t>
            </a:r>
          </a:p>
          <a:p>
            <a:pPr>
              <a:lnSpc>
                <a:spcPct val="150000"/>
              </a:lnSpc>
              <a:spcBef>
                <a:spcPct val="0"/>
              </a:spcBef>
              <a:buClrTx/>
              <a:buSzTx/>
              <a:buFontTx/>
              <a:buNone/>
            </a:pPr>
            <a:r>
              <a:rPr kumimoji="0" lang="en-US" altLang="en-US" i="1" dirty="0"/>
              <a:t>           .map(_split(‘\t’)(3))</a:t>
            </a:r>
          </a:p>
          <a:p>
            <a:pPr>
              <a:lnSpc>
                <a:spcPct val="150000"/>
              </a:lnSpc>
              <a:spcBef>
                <a:spcPct val="0"/>
              </a:spcBef>
              <a:buClrTx/>
              <a:buSzTx/>
              <a:buFontTx/>
              <a:buNone/>
            </a:pPr>
            <a:r>
              <a:rPr kumimoji="0" lang="en-US" altLang="en-US" i="1" dirty="0"/>
              <a:t>           .collect()</a:t>
            </a:r>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75" y="1187450"/>
            <a:ext cx="449580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613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3883025"/>
            <a:ext cx="449580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urved Up Arrow 6"/>
          <p:cNvSpPr/>
          <p:nvPr/>
        </p:nvSpPr>
        <p:spPr bwMode="auto">
          <a:xfrm flipV="1">
            <a:off x="5181600" y="3524251"/>
            <a:ext cx="3028950" cy="847725"/>
          </a:xfrm>
          <a:prstGeom prst="curvedUpArrow">
            <a:avLst/>
          </a:prstGeom>
          <a:solidFill>
            <a:schemeClr val="accent3">
              <a:lumMod val="90000"/>
            </a:schemeClr>
          </a:solidFill>
          <a:ln w="9525" cap="flat" cmpd="sng" algn="ctr">
            <a:solidFill>
              <a:schemeClr val="tx1"/>
            </a:solidFill>
            <a:prstDash val="solid"/>
            <a:round/>
            <a:headEnd type="none" w="med" len="med"/>
            <a:tailEnd type="none" w="med" len="med"/>
          </a:ln>
          <a:effectLst/>
          <a:extLst/>
        </p:spPr>
        <p:txBody>
          <a:bodyPr wrap="none"/>
          <a:lstStyle/>
          <a:p>
            <a:pPr>
              <a:defRPr/>
            </a:pPr>
            <a:endParaRPr lang="en-AU">
              <a:latin typeface="Helvetica" pitchFamily="-128" charset="0"/>
            </a:endParaRPr>
          </a:p>
        </p:txBody>
      </p:sp>
      <p:sp>
        <p:nvSpPr>
          <p:cNvPr id="2" name="Title 1"/>
          <p:cNvSpPr>
            <a:spLocks noGrp="1"/>
          </p:cNvSpPr>
          <p:nvPr>
            <p:ph type="title"/>
          </p:nvPr>
        </p:nvSpPr>
        <p:spPr/>
        <p:txBody>
          <a:bodyPr/>
          <a:lstStyle/>
          <a:p>
            <a:pPr>
              <a:defRPr/>
            </a:pPr>
            <a:r>
              <a:rPr lang="en-US" dirty="0" smtClean="0"/>
              <a:t>Deconstructed</a:t>
            </a:r>
            <a:endParaRPr lang="en-AU" dirty="0"/>
          </a:p>
        </p:txBody>
      </p:sp>
      <p:sp>
        <p:nvSpPr>
          <p:cNvPr id="32773" name="Rectangle 3"/>
          <p:cNvSpPr>
            <a:spLocks noChangeArrowheads="1"/>
          </p:cNvSpPr>
          <p:nvPr/>
        </p:nvSpPr>
        <p:spPr bwMode="auto">
          <a:xfrm>
            <a:off x="4410075" y="1203325"/>
            <a:ext cx="457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150000"/>
              </a:lnSpc>
              <a:spcBef>
                <a:spcPct val="0"/>
              </a:spcBef>
              <a:buClrTx/>
              <a:buSzTx/>
              <a:buFontTx/>
              <a:buNone/>
            </a:pPr>
            <a:r>
              <a:rPr kumimoji="0" lang="en-US" altLang="en-US" i="1">
                <a:solidFill>
                  <a:srgbClr val="C00000"/>
                </a:solidFill>
              </a:rPr>
              <a:t>//base RDD</a:t>
            </a:r>
          </a:p>
          <a:p>
            <a:pPr>
              <a:lnSpc>
                <a:spcPct val="150000"/>
              </a:lnSpc>
              <a:spcBef>
                <a:spcPct val="0"/>
              </a:spcBef>
              <a:buClrTx/>
              <a:buSzTx/>
              <a:buFontTx/>
              <a:buNone/>
            </a:pPr>
            <a:r>
              <a:rPr kumimoji="0" lang="en-US" altLang="en-US" i="1">
                <a:solidFill>
                  <a:srgbClr val="00B0F0"/>
                </a:solidFill>
              </a:rPr>
              <a:t>val lines = sc.textFile(“hdfs://…”)</a:t>
            </a:r>
          </a:p>
        </p:txBody>
      </p:sp>
      <p:pic>
        <p:nvPicPr>
          <p:cNvPr id="327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266825"/>
            <a:ext cx="13144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166939"/>
            <a:ext cx="230505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776" name="Rectangle 4"/>
          <p:cNvSpPr>
            <a:spLocks noChangeArrowheads="1"/>
          </p:cNvSpPr>
          <p:nvPr/>
        </p:nvSpPr>
        <p:spPr bwMode="auto">
          <a:xfrm>
            <a:off x="4829175" y="2324100"/>
            <a:ext cx="45720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150000"/>
              </a:lnSpc>
              <a:spcBef>
                <a:spcPct val="0"/>
              </a:spcBef>
              <a:buClrTx/>
              <a:buSzTx/>
              <a:buFontTx/>
              <a:buNone/>
            </a:pPr>
            <a:r>
              <a:rPr kumimoji="0" lang="en-US" altLang="en-US" i="1" dirty="0">
                <a:solidFill>
                  <a:srgbClr val="C00000"/>
                </a:solidFill>
              </a:rPr>
              <a:t>//Transformed RDD</a:t>
            </a:r>
          </a:p>
          <a:p>
            <a:pPr>
              <a:lnSpc>
                <a:spcPct val="150000"/>
              </a:lnSpc>
              <a:spcBef>
                <a:spcPct val="0"/>
              </a:spcBef>
              <a:buClrTx/>
              <a:buSzTx/>
              <a:buFontTx/>
              <a:buNone/>
            </a:pPr>
            <a:r>
              <a:rPr kumimoji="0" lang="en-US" altLang="en-US" i="1" dirty="0" err="1"/>
              <a:t>val</a:t>
            </a:r>
            <a:r>
              <a:rPr kumimoji="0" lang="en-US" altLang="en-US" i="1" dirty="0"/>
              <a:t> errors = </a:t>
            </a:r>
            <a:r>
              <a:rPr kumimoji="0" lang="en-US" altLang="en-US" i="1" dirty="0" err="1"/>
              <a:t>lines.filter</a:t>
            </a:r>
            <a:r>
              <a:rPr kumimoji="0" lang="en-US" altLang="en-US" i="1" dirty="0"/>
              <a:t>(_.</a:t>
            </a:r>
            <a:r>
              <a:rPr kumimoji="0" lang="en-US" altLang="en-US" i="1" dirty="0" err="1"/>
              <a:t>startsWith</a:t>
            </a:r>
            <a:r>
              <a:rPr kumimoji="0" lang="en-US" altLang="en-US" i="1" dirty="0"/>
              <a:t>(“Error”))</a:t>
            </a:r>
          </a:p>
          <a:p>
            <a:pPr>
              <a:lnSpc>
                <a:spcPct val="150000"/>
              </a:lnSpc>
              <a:spcBef>
                <a:spcPct val="0"/>
              </a:spcBef>
              <a:buClrTx/>
              <a:buSzTx/>
              <a:buFontTx/>
              <a:buNone/>
            </a:pPr>
            <a:r>
              <a:rPr kumimoji="0" lang="en-US" altLang="en-US" i="1" dirty="0" err="1">
                <a:solidFill>
                  <a:srgbClr val="7030A0"/>
                </a:solidFill>
              </a:rPr>
              <a:t>errors.persist</a:t>
            </a:r>
            <a:r>
              <a:rPr kumimoji="0" lang="en-US" altLang="en-US" i="1" dirty="0">
                <a:solidFill>
                  <a:srgbClr val="7030A0"/>
                </a:solidFill>
              </a:rPr>
              <a:t>()</a:t>
            </a:r>
            <a:endParaRPr kumimoji="0" lang="en-AU" altLang="en-US" dirty="0"/>
          </a:p>
        </p:txBody>
      </p:sp>
      <p:sp>
        <p:nvSpPr>
          <p:cNvPr id="32777" name="Rectangle 5"/>
          <p:cNvSpPr>
            <a:spLocks noChangeArrowheads="1"/>
          </p:cNvSpPr>
          <p:nvPr/>
        </p:nvSpPr>
        <p:spPr bwMode="auto">
          <a:xfrm>
            <a:off x="6810375" y="3883026"/>
            <a:ext cx="32385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150000"/>
              </a:lnSpc>
              <a:spcBef>
                <a:spcPct val="0"/>
              </a:spcBef>
              <a:buClrTx/>
              <a:buSzTx/>
              <a:buFontTx/>
              <a:buNone/>
            </a:pPr>
            <a:r>
              <a:rPr kumimoji="0" lang="en-US" altLang="en-US" i="1"/>
              <a:t>errors.count()</a:t>
            </a:r>
          </a:p>
          <a:p>
            <a:pPr marL="0" lvl="1">
              <a:lnSpc>
                <a:spcPct val="150000"/>
              </a:lnSpc>
              <a:spcBef>
                <a:spcPct val="0"/>
              </a:spcBef>
              <a:buClrTx/>
              <a:buSzTx/>
              <a:buNone/>
            </a:pPr>
            <a:endParaRPr kumimoji="0" lang="en-AU" altLang="en-US"/>
          </a:p>
          <a:p>
            <a:pPr marL="0" lvl="1">
              <a:lnSpc>
                <a:spcPct val="150000"/>
              </a:lnSpc>
              <a:spcBef>
                <a:spcPct val="0"/>
              </a:spcBef>
              <a:buClrTx/>
              <a:buSzTx/>
              <a:buNone/>
            </a:pPr>
            <a:r>
              <a:rPr kumimoji="0" lang="en-AU" altLang="en-US"/>
              <a:t>count() causes Spark to: 1) read data;  2) sum within partitions; 3) combine sums in driver</a:t>
            </a:r>
            <a:endParaRPr kumimoji="0" lang="en-US" altLang="en-US" i="1"/>
          </a:p>
        </p:txBody>
      </p:sp>
      <p:sp>
        <p:nvSpPr>
          <p:cNvPr id="32778" name="Rectangle 8"/>
          <p:cNvSpPr>
            <a:spLocks noChangeArrowheads="1"/>
          </p:cNvSpPr>
          <p:nvPr/>
        </p:nvSpPr>
        <p:spPr bwMode="auto">
          <a:xfrm>
            <a:off x="2990850" y="5824538"/>
            <a:ext cx="6324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150000"/>
              </a:lnSpc>
              <a:spcBef>
                <a:spcPct val="0"/>
              </a:spcBef>
              <a:buClrTx/>
              <a:buSzTx/>
              <a:buFontTx/>
              <a:buNone/>
            </a:pPr>
            <a:r>
              <a:rPr kumimoji="0" lang="en-US" altLang="en-US"/>
              <a:t>Put transform and action together: </a:t>
            </a:r>
            <a:r>
              <a:rPr kumimoji="0" lang="en-US" altLang="en-US" i="1">
                <a:solidFill>
                  <a:srgbClr val="FF0000"/>
                </a:solidFill>
              </a:rPr>
              <a:t>errors.filter(_.contains(“HDFS”)).map(_split(‘\t’)(3))</a:t>
            </a:r>
            <a:r>
              <a:rPr kumimoji="0" lang="en-US" altLang="en-US" i="1"/>
              <a:t>.</a:t>
            </a:r>
            <a:r>
              <a:rPr kumimoji="0" lang="en-US" altLang="en-US" i="1">
                <a:solidFill>
                  <a:srgbClr val="7030A0"/>
                </a:solidFill>
              </a:rPr>
              <a:t>collect()</a:t>
            </a:r>
          </a:p>
        </p:txBody>
      </p:sp>
    </p:spTree>
    <p:extLst>
      <p:ext uri="{BB962C8B-B14F-4D97-AF65-F5344CB8AC3E}">
        <p14:creationId xmlns:p14="http://schemas.microsoft.com/office/powerpoint/2010/main" val="3040195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RDD Persistence: Cache/Persist</a:t>
            </a:r>
            <a:endParaRPr lang="en-AU" dirty="0"/>
          </a:p>
        </p:txBody>
      </p:sp>
      <p:sp>
        <p:nvSpPr>
          <p:cNvPr id="34819" name="Content Placeholder 2"/>
          <p:cNvSpPr>
            <a:spLocks noGrp="1"/>
          </p:cNvSpPr>
          <p:nvPr>
            <p:ph idx="1"/>
          </p:nvPr>
        </p:nvSpPr>
        <p:spPr/>
        <p:txBody>
          <a:bodyPr>
            <a:normAutofit fontScale="92500" lnSpcReduction="20000"/>
          </a:bodyPr>
          <a:lstStyle/>
          <a:p>
            <a:r>
              <a:rPr lang="en-AU" altLang="en-US" smtClean="0"/>
              <a:t>One of the most important capabilities in Spark is </a:t>
            </a:r>
            <a:r>
              <a:rPr lang="en-AU" altLang="en-US" i="1" smtClean="0"/>
              <a:t>persisting</a:t>
            </a:r>
            <a:r>
              <a:rPr lang="en-AU" altLang="en-US" smtClean="0"/>
              <a:t> (or </a:t>
            </a:r>
            <a:r>
              <a:rPr lang="en-AU" altLang="en-US" i="1" smtClean="0"/>
              <a:t>caching</a:t>
            </a:r>
            <a:r>
              <a:rPr lang="en-AU" altLang="en-US" smtClean="0"/>
              <a:t>) a dataset in memory across operations. </a:t>
            </a:r>
          </a:p>
          <a:p>
            <a:r>
              <a:rPr lang="en-AU" altLang="en-US" smtClean="0"/>
              <a:t>When you persist an RDD, each node stores any partitions of it. You can reuse it in other actions on that dataset</a:t>
            </a:r>
          </a:p>
          <a:p>
            <a:r>
              <a:rPr lang="en-AU" altLang="en-US" smtClean="0"/>
              <a:t>Each persisted RDD can be stored using a different </a:t>
            </a:r>
            <a:r>
              <a:rPr lang="en-AU" altLang="en-US" i="1" smtClean="0"/>
              <a:t>storage level, </a:t>
            </a:r>
            <a:r>
              <a:rPr lang="en-AU" altLang="en-US" smtClean="0"/>
              <a:t>e.g.</a:t>
            </a:r>
          </a:p>
          <a:p>
            <a:pPr lvl="1"/>
            <a:r>
              <a:rPr lang="en-AU" altLang="en-US" smtClean="0"/>
              <a:t>MEMORY_ONLY: </a:t>
            </a:r>
          </a:p>
          <a:p>
            <a:pPr lvl="2"/>
            <a:r>
              <a:rPr lang="en-AU" altLang="en-US" smtClean="0"/>
              <a:t>Store RDD as deserialized Java objects in the JVM. </a:t>
            </a:r>
          </a:p>
          <a:p>
            <a:pPr lvl="2"/>
            <a:r>
              <a:rPr lang="en-AU" altLang="en-US" smtClean="0"/>
              <a:t>If the RDD does not fit in memory, some partitions will not be cached and will be recomputed when they're needed.</a:t>
            </a:r>
          </a:p>
          <a:p>
            <a:pPr lvl="2"/>
            <a:r>
              <a:rPr lang="en-AU" altLang="en-US" smtClean="0"/>
              <a:t>This is the default level.</a:t>
            </a:r>
          </a:p>
          <a:p>
            <a:pPr lvl="1"/>
            <a:r>
              <a:rPr lang="en-AU" altLang="en-US" smtClean="0"/>
              <a:t>MEMORY_AND_DISK:</a:t>
            </a:r>
          </a:p>
          <a:p>
            <a:pPr lvl="2"/>
            <a:r>
              <a:rPr lang="en-AU" altLang="en-US" smtClean="0"/>
              <a:t>If the RDD does not fit in memory, store the partitions that don't fit on disk, and read them from there when they're needed.</a:t>
            </a:r>
          </a:p>
          <a:p>
            <a:r>
              <a:rPr lang="en-AU" altLang="en-US" smtClean="0"/>
              <a:t>cache()  = persist(StorageLevel.MEMORY_ONLY)</a:t>
            </a:r>
            <a:endParaRPr lang="en-US" altLang="en-US" smtClean="0"/>
          </a:p>
          <a:p>
            <a:endParaRPr lang="en-AU" altLang="en-US" smtClean="0"/>
          </a:p>
        </p:txBody>
      </p:sp>
    </p:spTree>
    <p:extLst>
      <p:ext uri="{BB962C8B-B14F-4D97-AF65-F5344CB8AC3E}">
        <p14:creationId xmlns:p14="http://schemas.microsoft.com/office/powerpoint/2010/main" val="27676996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Why Persisting RDD?</a:t>
            </a:r>
            <a:endParaRPr lang="en-AU" dirty="0"/>
          </a:p>
        </p:txBody>
      </p:sp>
      <p:sp>
        <p:nvSpPr>
          <p:cNvPr id="3" name="Content Placeholder 2"/>
          <p:cNvSpPr>
            <a:spLocks noGrp="1"/>
          </p:cNvSpPr>
          <p:nvPr>
            <p:ph idx="1"/>
          </p:nvPr>
        </p:nvSpPr>
        <p:spPr/>
        <p:txBody>
          <a:bodyPr>
            <a:normAutofit lnSpcReduction="10000"/>
          </a:bodyPr>
          <a:lstStyle/>
          <a:p>
            <a:pPr marL="0" indent="0">
              <a:lnSpc>
                <a:spcPct val="150000"/>
              </a:lnSpc>
              <a:spcBef>
                <a:spcPct val="0"/>
              </a:spcBef>
              <a:buNone/>
              <a:defRPr/>
            </a:pPr>
            <a:r>
              <a:rPr lang="en-US" sz="1600" i="1" dirty="0" err="1">
                <a:solidFill>
                  <a:srgbClr val="00B0F0"/>
                </a:solidFill>
              </a:rPr>
              <a:t>val</a:t>
            </a:r>
            <a:r>
              <a:rPr lang="en-US" sz="1600" i="1" dirty="0">
                <a:solidFill>
                  <a:srgbClr val="00B0F0"/>
                </a:solidFill>
              </a:rPr>
              <a:t> lines = </a:t>
            </a:r>
            <a:r>
              <a:rPr lang="en-US" sz="1600" i="1" dirty="0" err="1">
                <a:solidFill>
                  <a:srgbClr val="00B0F0"/>
                </a:solidFill>
              </a:rPr>
              <a:t>sc.textFile</a:t>
            </a:r>
            <a:r>
              <a:rPr lang="en-US" sz="1600" i="1" dirty="0">
                <a:solidFill>
                  <a:srgbClr val="00B0F0"/>
                </a:solidFill>
              </a:rPr>
              <a:t>(“</a:t>
            </a:r>
            <a:r>
              <a:rPr lang="en-US" sz="1600" i="1" dirty="0" err="1">
                <a:solidFill>
                  <a:srgbClr val="00B0F0"/>
                </a:solidFill>
              </a:rPr>
              <a:t>hdfs</a:t>
            </a:r>
            <a:r>
              <a:rPr lang="en-US" sz="1600" i="1" dirty="0">
                <a:solidFill>
                  <a:srgbClr val="00B0F0"/>
                </a:solidFill>
              </a:rPr>
              <a:t>://…”)</a:t>
            </a:r>
          </a:p>
          <a:p>
            <a:pPr marL="0" indent="0">
              <a:lnSpc>
                <a:spcPct val="150000"/>
              </a:lnSpc>
              <a:spcBef>
                <a:spcPct val="0"/>
              </a:spcBef>
              <a:buNone/>
              <a:defRPr/>
            </a:pPr>
            <a:r>
              <a:rPr lang="en-US" sz="1600" i="1" dirty="0" err="1">
                <a:solidFill>
                  <a:srgbClr val="000000"/>
                </a:solidFill>
              </a:rPr>
              <a:t>val</a:t>
            </a:r>
            <a:r>
              <a:rPr lang="en-US" sz="1600" i="1" dirty="0">
                <a:solidFill>
                  <a:srgbClr val="000000"/>
                </a:solidFill>
              </a:rPr>
              <a:t> errors = </a:t>
            </a:r>
            <a:r>
              <a:rPr lang="en-US" sz="1600" i="1" dirty="0" err="1">
                <a:solidFill>
                  <a:srgbClr val="000000"/>
                </a:solidFill>
              </a:rPr>
              <a:t>lines.filter</a:t>
            </a:r>
            <a:r>
              <a:rPr lang="en-US" sz="1600" i="1" dirty="0">
                <a:solidFill>
                  <a:srgbClr val="000000"/>
                </a:solidFill>
              </a:rPr>
              <a:t>(_.</a:t>
            </a:r>
            <a:r>
              <a:rPr lang="en-US" sz="1600" i="1" dirty="0" err="1">
                <a:solidFill>
                  <a:srgbClr val="000000"/>
                </a:solidFill>
              </a:rPr>
              <a:t>startsWith</a:t>
            </a:r>
            <a:r>
              <a:rPr lang="en-US" sz="1600" i="1" dirty="0">
                <a:solidFill>
                  <a:srgbClr val="000000"/>
                </a:solidFill>
              </a:rPr>
              <a:t>(“Error”))</a:t>
            </a:r>
          </a:p>
          <a:p>
            <a:pPr marL="0" indent="0">
              <a:lnSpc>
                <a:spcPct val="150000"/>
              </a:lnSpc>
              <a:spcBef>
                <a:spcPct val="0"/>
              </a:spcBef>
              <a:buNone/>
              <a:defRPr/>
            </a:pPr>
            <a:r>
              <a:rPr lang="en-US" sz="1600" i="1" dirty="0" err="1">
                <a:solidFill>
                  <a:srgbClr val="7030A0"/>
                </a:solidFill>
              </a:rPr>
              <a:t>errors.persist</a:t>
            </a:r>
            <a:r>
              <a:rPr lang="en-US" sz="1600" i="1" dirty="0">
                <a:solidFill>
                  <a:srgbClr val="7030A0"/>
                </a:solidFill>
              </a:rPr>
              <a:t>()</a:t>
            </a:r>
          </a:p>
          <a:p>
            <a:pPr marL="0" indent="0">
              <a:lnSpc>
                <a:spcPct val="150000"/>
              </a:lnSpc>
              <a:spcBef>
                <a:spcPct val="0"/>
              </a:spcBef>
              <a:buNone/>
              <a:defRPr/>
            </a:pPr>
            <a:r>
              <a:rPr lang="en-US" sz="1600" i="1" dirty="0" err="1">
                <a:solidFill>
                  <a:srgbClr val="000000"/>
                </a:solidFill>
              </a:rPr>
              <a:t>errors.count</a:t>
            </a:r>
            <a:r>
              <a:rPr lang="en-US" sz="1600" i="1" dirty="0">
                <a:solidFill>
                  <a:srgbClr val="000000"/>
                </a:solidFill>
              </a:rPr>
              <a:t>()</a:t>
            </a:r>
          </a:p>
          <a:p>
            <a:pPr>
              <a:defRPr/>
            </a:pPr>
            <a:r>
              <a:rPr lang="en-US" dirty="0" smtClean="0"/>
              <a:t>If you do </a:t>
            </a:r>
            <a:r>
              <a:rPr lang="en-US" dirty="0" err="1" smtClean="0"/>
              <a:t>errors.count</a:t>
            </a:r>
            <a:r>
              <a:rPr lang="en-US" dirty="0" smtClean="0"/>
              <a:t>() again, the file will be loaded again and computed again.</a:t>
            </a:r>
            <a:endParaRPr lang="en-AU" dirty="0" smtClean="0"/>
          </a:p>
          <a:p>
            <a:pPr>
              <a:defRPr/>
            </a:pPr>
            <a:r>
              <a:rPr lang="en-US" dirty="0" smtClean="0"/>
              <a:t>Persist will tell Spark to cache the data in memory, to reduce the data loading cost for further actions on the same data</a:t>
            </a:r>
          </a:p>
          <a:p>
            <a:pPr>
              <a:defRPr/>
            </a:pPr>
            <a:r>
              <a:rPr lang="en-US" dirty="0" err="1" smtClean="0"/>
              <a:t>erros.persist</a:t>
            </a:r>
            <a:r>
              <a:rPr lang="en-US" dirty="0" smtClean="0"/>
              <a:t>() will do nothing. It is a lazy operation. </a:t>
            </a:r>
            <a:r>
              <a:rPr lang="en-AU" dirty="0"/>
              <a:t>But now the RDD says "read this file and then cache the contents</a:t>
            </a:r>
            <a:r>
              <a:rPr lang="en-AU" dirty="0" smtClean="0"/>
              <a:t>". The action will trigger computation and data caching.</a:t>
            </a:r>
            <a:endParaRPr lang="en-US" dirty="0" smtClean="0"/>
          </a:p>
        </p:txBody>
      </p:sp>
    </p:spTree>
    <p:extLst>
      <p:ext uri="{BB962C8B-B14F-4D97-AF65-F5344CB8AC3E}">
        <p14:creationId xmlns:p14="http://schemas.microsoft.com/office/powerpoint/2010/main" val="6392320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Spark Key-Value RDDs</a:t>
            </a:r>
            <a:endParaRPr lang="en-AU" dirty="0"/>
          </a:p>
        </p:txBody>
      </p:sp>
      <p:sp>
        <p:nvSpPr>
          <p:cNvPr id="36867" name="Content Placeholder 2"/>
          <p:cNvSpPr>
            <a:spLocks noGrp="1"/>
          </p:cNvSpPr>
          <p:nvPr>
            <p:ph idx="1"/>
          </p:nvPr>
        </p:nvSpPr>
        <p:spPr/>
        <p:txBody>
          <a:bodyPr/>
          <a:lstStyle/>
          <a:p>
            <a:r>
              <a:rPr lang="en-AU" altLang="en-US" smtClean="0"/>
              <a:t>Similar to Map Reduce, Spark supports Key-Value pairs</a:t>
            </a:r>
          </a:p>
          <a:p>
            <a:r>
              <a:rPr lang="en-AU" altLang="en-US" smtClean="0"/>
              <a:t>Each element of a </a:t>
            </a:r>
            <a:r>
              <a:rPr lang="en-AU" altLang="en-US" i="1" smtClean="0"/>
              <a:t>Pair RDD </a:t>
            </a:r>
            <a:r>
              <a:rPr lang="en-AU" altLang="en-US" smtClean="0"/>
              <a:t>is a pair tuple</a:t>
            </a:r>
          </a:p>
          <a:p>
            <a:r>
              <a:rPr lang="en-AU" altLang="en-US" smtClean="0"/>
              <a:t>Some Key-Value transformation functions:</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039" y="3419480"/>
            <a:ext cx="625792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04838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7604" y="351999"/>
            <a:ext cx="9510128" cy="5963896"/>
          </a:xfrm>
          <a:prstGeom prst="rect">
            <a:avLst/>
          </a:prstGeom>
        </p:spPr>
      </p:pic>
    </p:spTree>
    <p:extLst>
      <p:ext uri="{BB962C8B-B14F-4D97-AF65-F5344CB8AC3E}">
        <p14:creationId xmlns:p14="http://schemas.microsoft.com/office/powerpoint/2010/main" val="1067296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2467" y="0"/>
            <a:ext cx="8945220" cy="6354368"/>
          </a:xfrm>
          <a:prstGeom prst="rect">
            <a:avLst/>
          </a:prstGeom>
        </p:spPr>
      </p:pic>
    </p:spTree>
    <p:extLst>
      <p:ext uri="{BB962C8B-B14F-4D97-AF65-F5344CB8AC3E}">
        <p14:creationId xmlns:p14="http://schemas.microsoft.com/office/powerpoint/2010/main" val="3707548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smtClean="0"/>
              <a:t>How Spark Works</a:t>
            </a:r>
            <a:endParaRPr lang="en-AU" dirty="0"/>
          </a:p>
        </p:txBody>
      </p:sp>
      <p:sp>
        <p:nvSpPr>
          <p:cNvPr id="54275" name="Content Placeholder 2"/>
          <p:cNvSpPr>
            <a:spLocks noGrp="1"/>
          </p:cNvSpPr>
          <p:nvPr>
            <p:ph idx="1"/>
          </p:nvPr>
        </p:nvSpPr>
        <p:spPr/>
        <p:txBody>
          <a:bodyPr/>
          <a:lstStyle/>
          <a:p>
            <a:r>
              <a:rPr lang="en-US" altLang="en-US" smtClean="0"/>
              <a:t>User application create RDDs, transform them, and run actions.</a:t>
            </a:r>
          </a:p>
          <a:p>
            <a:r>
              <a:rPr lang="en-US" altLang="en-US" smtClean="0"/>
              <a:t>This results in a DAG (Directed Acyclic Graph) of operators.</a:t>
            </a:r>
          </a:p>
          <a:p>
            <a:r>
              <a:rPr lang="en-US" altLang="en-US" smtClean="0"/>
              <a:t>DAG is compiled into stages</a:t>
            </a:r>
          </a:p>
          <a:p>
            <a:r>
              <a:rPr lang="en-US" altLang="en-US" smtClean="0"/>
              <a:t>Each stage is executed as a series of Task (one Task for each Partition).</a:t>
            </a:r>
          </a:p>
          <a:p>
            <a:endParaRPr lang="en-US" altLang="en-US" smtClean="0"/>
          </a:p>
          <a:p>
            <a:endParaRPr lang="en-AU" altLang="en-US" smtClean="0"/>
          </a:p>
        </p:txBody>
      </p:sp>
    </p:spTree>
    <p:extLst>
      <p:ext uri="{BB962C8B-B14F-4D97-AF65-F5344CB8AC3E}">
        <p14:creationId xmlns:p14="http://schemas.microsoft.com/office/powerpoint/2010/main" val="1770021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Word Count in Spark</a:t>
            </a:r>
            <a:endParaRPr lang="en-AU" dirty="0"/>
          </a:p>
        </p:txBody>
      </p:sp>
      <p:sp>
        <p:nvSpPr>
          <p:cNvPr id="55299" name="TextBox 2"/>
          <p:cNvSpPr txBox="1">
            <a:spLocks noChangeArrowheads="1"/>
          </p:cNvSpPr>
          <p:nvPr/>
        </p:nvSpPr>
        <p:spPr bwMode="auto">
          <a:xfrm>
            <a:off x="2357439" y="1784351"/>
            <a:ext cx="4833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sz="2400">
                <a:latin typeface="Arial" panose="020B0604020202020204" pitchFamily="34" charset="0"/>
              </a:rPr>
              <a:t>val file = sc.textFile(</a:t>
            </a:r>
            <a:r>
              <a:rPr kumimoji="0" lang="en-US" altLang="en-US" sz="2400">
                <a:solidFill>
                  <a:srgbClr val="FF0000"/>
                </a:solidFill>
                <a:latin typeface="Arial" panose="020B0604020202020204" pitchFamily="34" charset="0"/>
              </a:rPr>
              <a:t>“hdfs://…”, 4</a:t>
            </a:r>
            <a:r>
              <a:rPr kumimoji="0" lang="en-US" altLang="ja-JP" sz="2400">
                <a:latin typeface="Arial" panose="020B0604020202020204" pitchFamily="34" charset="0"/>
              </a:rPr>
              <a:t>)</a:t>
            </a:r>
            <a:endParaRPr kumimoji="0" lang="en-US" altLang="en-US" sz="2400">
              <a:latin typeface="Arial" panose="020B0604020202020204" pitchFamily="34" charset="0"/>
            </a:endParaRPr>
          </a:p>
        </p:txBody>
      </p:sp>
      <p:sp>
        <p:nvSpPr>
          <p:cNvPr id="5" name="TextBox 3"/>
          <p:cNvSpPr txBox="1"/>
          <p:nvPr/>
        </p:nvSpPr>
        <p:spPr>
          <a:xfrm>
            <a:off x="7939088" y="1887538"/>
            <a:ext cx="1624012" cy="368300"/>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a:t>
            </a:r>
          </a:p>
        </p:txBody>
      </p:sp>
      <p:grpSp>
        <p:nvGrpSpPr>
          <p:cNvPr id="55301" name="Group 8"/>
          <p:cNvGrpSpPr>
            <a:grpSpLocks/>
          </p:cNvGrpSpPr>
          <p:nvPr/>
        </p:nvGrpSpPr>
        <p:grpSpPr bwMode="auto">
          <a:xfrm>
            <a:off x="2700338" y="4002089"/>
            <a:ext cx="811212" cy="1584325"/>
            <a:chOff x="1642340" y="5129482"/>
            <a:chExt cx="648072" cy="1584176"/>
          </a:xfrm>
        </p:grpSpPr>
        <p:sp>
          <p:nvSpPr>
            <p:cNvPr id="7" name="Rounded Rectangle 5"/>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8" name="Rounded Rectangle 7"/>
            <p:cNvSpPr/>
            <p:nvPr/>
          </p:nvSpPr>
          <p:spPr>
            <a:xfrm>
              <a:off x="1714629" y="5229485"/>
              <a:ext cx="503493"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9" name="Rounded Rectangle 16"/>
            <p:cNvSpPr/>
            <p:nvPr/>
          </p:nvSpPr>
          <p:spPr>
            <a:xfrm>
              <a:off x="1714629" y="5594575"/>
              <a:ext cx="503493"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0" name="Rounded Rectangle 17"/>
            <p:cNvSpPr/>
            <p:nvPr/>
          </p:nvSpPr>
          <p:spPr>
            <a:xfrm>
              <a:off x="1714629" y="5966015"/>
              <a:ext cx="503493"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1" name="Rounded Rectangle 18"/>
            <p:cNvSpPr/>
            <p:nvPr/>
          </p:nvSpPr>
          <p:spPr>
            <a:xfrm>
              <a:off x="1714629" y="6331106"/>
              <a:ext cx="503493"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sp>
        <p:nvSpPr>
          <p:cNvPr id="55302" name="TextBox 11"/>
          <p:cNvSpPr txBox="1">
            <a:spLocks noChangeArrowheads="1"/>
          </p:cNvSpPr>
          <p:nvPr/>
        </p:nvSpPr>
        <p:spPr bwMode="auto">
          <a:xfrm>
            <a:off x="2682876" y="5591175"/>
            <a:ext cx="974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textFile</a:t>
            </a:r>
          </a:p>
        </p:txBody>
      </p:sp>
    </p:spTree>
    <p:extLst>
      <p:ext uri="{BB962C8B-B14F-4D97-AF65-F5344CB8AC3E}">
        <p14:creationId xmlns:p14="http://schemas.microsoft.com/office/powerpoint/2010/main" val="9209386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Word Count in Spark</a:t>
            </a:r>
            <a:endParaRPr lang="en-AU" dirty="0"/>
          </a:p>
        </p:txBody>
      </p:sp>
      <p:sp>
        <p:nvSpPr>
          <p:cNvPr id="56323" name="TextBox 2"/>
          <p:cNvSpPr txBox="1">
            <a:spLocks noChangeArrowheads="1"/>
          </p:cNvSpPr>
          <p:nvPr/>
        </p:nvSpPr>
        <p:spPr bwMode="auto">
          <a:xfrm>
            <a:off x="2206625" y="1724025"/>
            <a:ext cx="5581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sz="2400">
                <a:latin typeface="Arial" panose="020B0604020202020204" pitchFamily="34" charset="0"/>
              </a:rPr>
              <a:t>val file = sc.textFile(</a:t>
            </a:r>
            <a:r>
              <a:rPr kumimoji="0" lang="en-US" altLang="en-US" sz="2400">
                <a:solidFill>
                  <a:srgbClr val="FF0000"/>
                </a:solidFill>
                <a:latin typeface="Arial" panose="020B0604020202020204" pitchFamily="34" charset="0"/>
              </a:rPr>
              <a:t>“hdfs://…”, 4</a:t>
            </a:r>
            <a:r>
              <a:rPr kumimoji="0" lang="en-US" altLang="ja-JP" sz="2400">
                <a:latin typeface="Arial" panose="020B0604020202020204" pitchFamily="34" charset="0"/>
              </a:rPr>
              <a:t>)</a:t>
            </a:r>
            <a:endParaRPr kumimoji="0" lang="en-US" altLang="en-US" sz="2400">
              <a:latin typeface="Arial" panose="020B0604020202020204" pitchFamily="34" charset="0"/>
            </a:endParaRPr>
          </a:p>
          <a:p>
            <a:pPr eaLnBrk="1" hangingPunct="1">
              <a:spcBef>
                <a:spcPct val="0"/>
              </a:spcBef>
              <a:buClrTx/>
              <a:buSzTx/>
              <a:buFontTx/>
              <a:buNone/>
            </a:pPr>
            <a:r>
              <a:rPr kumimoji="0" lang="en-US" altLang="en-US" sz="2400">
                <a:latin typeface="Arial" panose="020B0604020202020204" pitchFamily="34" charset="0"/>
              </a:rPr>
              <a:t>val words = file.flatMap(line =&gt; 	line.split(</a:t>
            </a:r>
            <a:r>
              <a:rPr kumimoji="0" lang="en-US" altLang="en-US" sz="2400">
                <a:solidFill>
                  <a:srgbClr val="FF0000"/>
                </a:solidFill>
                <a:latin typeface="Arial" panose="020B0604020202020204" pitchFamily="34" charset="0"/>
              </a:rPr>
              <a:t>“\t”</a:t>
            </a:r>
            <a:r>
              <a:rPr kumimoji="0" lang="en-US" altLang="ja-JP" sz="2400">
                <a:latin typeface="Arial" panose="020B0604020202020204" pitchFamily="34" charset="0"/>
              </a:rPr>
              <a:t>))</a:t>
            </a:r>
            <a:endParaRPr kumimoji="0" lang="en-US" altLang="en-US" sz="2400">
              <a:latin typeface="Arial" panose="020B0604020202020204" pitchFamily="34" charset="0"/>
            </a:endParaRPr>
          </a:p>
        </p:txBody>
      </p:sp>
      <p:sp>
        <p:nvSpPr>
          <p:cNvPr id="5" name="TextBox 3"/>
          <p:cNvSpPr txBox="1"/>
          <p:nvPr/>
        </p:nvSpPr>
        <p:spPr>
          <a:xfrm>
            <a:off x="7788276" y="1827214"/>
            <a:ext cx="1800225" cy="369887"/>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a:t>
            </a:r>
          </a:p>
        </p:txBody>
      </p:sp>
      <p:grpSp>
        <p:nvGrpSpPr>
          <p:cNvPr id="56325" name="Group 8"/>
          <p:cNvGrpSpPr>
            <a:grpSpLocks/>
          </p:cNvGrpSpPr>
          <p:nvPr/>
        </p:nvGrpSpPr>
        <p:grpSpPr bwMode="auto">
          <a:xfrm>
            <a:off x="2549525" y="4267201"/>
            <a:ext cx="649288" cy="1584325"/>
            <a:chOff x="1642340" y="5129482"/>
            <a:chExt cx="648072" cy="1584176"/>
          </a:xfrm>
        </p:grpSpPr>
        <p:sp>
          <p:nvSpPr>
            <p:cNvPr id="7" name="Rounded Rectangle 5"/>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8" name="Rounded Rectangle 7"/>
            <p:cNvSpPr/>
            <p:nvPr/>
          </p:nvSpPr>
          <p:spPr>
            <a:xfrm>
              <a:off x="1713644" y="5229486"/>
              <a:ext cx="505464" cy="2873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9" name="Rounded Rectangle 16"/>
            <p:cNvSpPr/>
            <p:nvPr/>
          </p:nvSpPr>
          <p:spPr>
            <a:xfrm>
              <a:off x="1713644" y="5594576"/>
              <a:ext cx="505464"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0" name="Rounded Rectangle 17"/>
            <p:cNvSpPr/>
            <p:nvPr/>
          </p:nvSpPr>
          <p:spPr>
            <a:xfrm>
              <a:off x="1713644" y="5966016"/>
              <a:ext cx="505464" cy="2873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1" name="Rounded Rectangle 18"/>
            <p:cNvSpPr/>
            <p:nvPr/>
          </p:nvSpPr>
          <p:spPr>
            <a:xfrm>
              <a:off x="1713644" y="6331107"/>
              <a:ext cx="505464"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sp>
        <p:nvSpPr>
          <p:cNvPr id="56326" name="TextBox 11"/>
          <p:cNvSpPr txBox="1">
            <a:spLocks noChangeArrowheads="1"/>
          </p:cNvSpPr>
          <p:nvPr/>
        </p:nvSpPr>
        <p:spPr bwMode="auto">
          <a:xfrm>
            <a:off x="2414588" y="5851526"/>
            <a:ext cx="9191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textFile</a:t>
            </a:r>
          </a:p>
        </p:txBody>
      </p:sp>
      <p:grpSp>
        <p:nvGrpSpPr>
          <p:cNvPr id="56327" name="Group 20"/>
          <p:cNvGrpSpPr>
            <a:grpSpLocks/>
          </p:cNvGrpSpPr>
          <p:nvPr/>
        </p:nvGrpSpPr>
        <p:grpSpPr bwMode="auto">
          <a:xfrm>
            <a:off x="4017964" y="4267201"/>
            <a:ext cx="649287" cy="1584325"/>
            <a:chOff x="1642340" y="5129482"/>
            <a:chExt cx="648072" cy="1584176"/>
          </a:xfrm>
        </p:grpSpPr>
        <p:sp>
          <p:nvSpPr>
            <p:cNvPr id="14" name="Rounded Rectangle 21"/>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15" name="Rounded Rectangle 22"/>
            <p:cNvSpPr/>
            <p:nvPr/>
          </p:nvSpPr>
          <p:spPr>
            <a:xfrm>
              <a:off x="1713643" y="5229486"/>
              <a:ext cx="505465" cy="2873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6" name="Rounded Rectangle 23"/>
            <p:cNvSpPr/>
            <p:nvPr/>
          </p:nvSpPr>
          <p:spPr>
            <a:xfrm>
              <a:off x="1713643" y="5594576"/>
              <a:ext cx="505465"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7" name="Rounded Rectangle 24"/>
            <p:cNvSpPr/>
            <p:nvPr/>
          </p:nvSpPr>
          <p:spPr>
            <a:xfrm>
              <a:off x="1713643" y="5966016"/>
              <a:ext cx="505465" cy="2873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8" name="Rounded Rectangle 25"/>
            <p:cNvSpPr/>
            <p:nvPr/>
          </p:nvSpPr>
          <p:spPr>
            <a:xfrm>
              <a:off x="1713643" y="6331107"/>
              <a:ext cx="505465"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19" name="Straight Arrow Connector 28"/>
          <p:cNvCxnSpPr/>
          <p:nvPr/>
        </p:nvCxnSpPr>
        <p:spPr>
          <a:xfrm>
            <a:off x="3125788" y="4510088"/>
            <a:ext cx="965200"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0"/>
          <p:cNvCxnSpPr/>
          <p:nvPr/>
        </p:nvCxnSpPr>
        <p:spPr>
          <a:xfrm>
            <a:off x="3125788" y="4876800"/>
            <a:ext cx="965200"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2"/>
          <p:cNvCxnSpPr>
            <a:stCxn id="10" idx="3"/>
            <a:endCxn id="17" idx="1"/>
          </p:cNvCxnSpPr>
          <p:nvPr/>
        </p:nvCxnSpPr>
        <p:spPr>
          <a:xfrm>
            <a:off x="3125788" y="5246688"/>
            <a:ext cx="965200"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4"/>
          <p:cNvCxnSpPr>
            <a:stCxn id="11" idx="3"/>
            <a:endCxn id="18" idx="1"/>
          </p:cNvCxnSpPr>
          <p:nvPr/>
        </p:nvCxnSpPr>
        <p:spPr>
          <a:xfrm>
            <a:off x="3125788" y="5613400"/>
            <a:ext cx="965200"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332" name="TextBox 36"/>
          <p:cNvSpPr txBox="1">
            <a:spLocks noChangeArrowheads="1"/>
          </p:cNvSpPr>
          <p:nvPr/>
        </p:nvSpPr>
        <p:spPr bwMode="auto">
          <a:xfrm>
            <a:off x="3914775" y="5829300"/>
            <a:ext cx="952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flatMap</a:t>
            </a:r>
          </a:p>
        </p:txBody>
      </p:sp>
      <p:sp>
        <p:nvSpPr>
          <p:cNvPr id="24" name="TextBox 37"/>
          <p:cNvSpPr txBox="1"/>
          <p:nvPr/>
        </p:nvSpPr>
        <p:spPr>
          <a:xfrm>
            <a:off x="7788275" y="2170114"/>
            <a:ext cx="2114550" cy="369887"/>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RDD[List[String]]</a:t>
            </a:r>
          </a:p>
        </p:txBody>
      </p:sp>
    </p:spTree>
    <p:extLst>
      <p:ext uri="{BB962C8B-B14F-4D97-AF65-F5344CB8AC3E}">
        <p14:creationId xmlns:p14="http://schemas.microsoft.com/office/powerpoint/2010/main" val="448221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022" y="138932"/>
            <a:ext cx="10515600" cy="1325563"/>
          </a:xfrm>
        </p:spPr>
        <p:txBody>
          <a:bodyPr>
            <a:normAutofit/>
          </a:bodyPr>
          <a:lstStyle/>
          <a:p>
            <a:pPr>
              <a:defRPr/>
            </a:pPr>
            <a:r>
              <a:rPr lang="en-US" sz="2800" dirty="0">
                <a:solidFill>
                  <a:srgbClr val="317EAC"/>
                </a:solidFill>
                <a:latin typeface="Helvetica Neue"/>
                <a:ea typeface="+mn-ea"/>
                <a:cs typeface="+mn-cs"/>
              </a:rPr>
              <a:t>Data Sharing in MapReduce</a:t>
            </a:r>
            <a:endParaRPr lang="en-AU" sz="2800" dirty="0">
              <a:solidFill>
                <a:srgbClr val="317EAC"/>
              </a:solidFill>
              <a:latin typeface="Helvetica Neue"/>
              <a:ea typeface="+mn-ea"/>
              <a:cs typeface="+mn-cs"/>
            </a:endParaRPr>
          </a:p>
        </p:txBody>
      </p:sp>
      <p:sp>
        <p:nvSpPr>
          <p:cNvPr id="8195" name="Rectangle 3"/>
          <p:cNvSpPr>
            <a:spLocks noChangeArrowheads="1"/>
          </p:cNvSpPr>
          <p:nvPr/>
        </p:nvSpPr>
        <p:spPr bwMode="auto">
          <a:xfrm>
            <a:off x="2781301" y="4775201"/>
            <a:ext cx="6867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400" b="1" dirty="0"/>
              <a:t>Slow</a:t>
            </a:r>
            <a:r>
              <a:rPr kumimoji="0" lang="en-US" altLang="en-US" sz="2400" dirty="0"/>
              <a:t> due to replication, serialization, and disk IO</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050" y="1138589"/>
            <a:ext cx="6019800" cy="3617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616017" y="5353051"/>
            <a:ext cx="9383647" cy="1266825"/>
          </a:xfrm>
        </p:spPr>
        <p:txBody>
          <a:bodyPr>
            <a:normAutofit lnSpcReduction="10000"/>
          </a:bodyPr>
          <a:lstStyle/>
          <a:p>
            <a:pPr>
              <a:defRPr/>
            </a:pPr>
            <a:r>
              <a:rPr lang="en-AU" dirty="0" smtClean="0"/>
              <a:t>Complex apps, streaming, and interactive queries all need one thing that MapReduce lacks:	</a:t>
            </a:r>
          </a:p>
          <a:p>
            <a:pPr marL="0" indent="0">
              <a:buNone/>
              <a:defRPr/>
            </a:pPr>
            <a:r>
              <a:rPr lang="en-AU" dirty="0" smtClean="0"/>
              <a:t> 		Efficient primitives for </a:t>
            </a:r>
            <a:r>
              <a:rPr lang="en-AU" b="1" dirty="0" smtClean="0"/>
              <a:t>data sharing</a:t>
            </a:r>
            <a:endParaRPr lang="en-US" b="1" dirty="0" smtClean="0"/>
          </a:p>
          <a:p>
            <a:pPr>
              <a:defRPr/>
            </a:pPr>
            <a:endParaRPr lang="en-AU" dirty="0"/>
          </a:p>
        </p:txBody>
      </p:sp>
    </p:spTree>
    <p:extLst>
      <p:ext uri="{BB962C8B-B14F-4D97-AF65-F5344CB8AC3E}">
        <p14:creationId xmlns:p14="http://schemas.microsoft.com/office/powerpoint/2010/main" val="5240234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Word Count in Spark</a:t>
            </a:r>
            <a:endParaRPr lang="en-AU" dirty="0"/>
          </a:p>
        </p:txBody>
      </p:sp>
      <p:sp>
        <p:nvSpPr>
          <p:cNvPr id="57347" name="TextBox 2"/>
          <p:cNvSpPr txBox="1">
            <a:spLocks noChangeArrowheads="1"/>
          </p:cNvSpPr>
          <p:nvPr/>
        </p:nvSpPr>
        <p:spPr bwMode="auto">
          <a:xfrm>
            <a:off x="2151064" y="1655764"/>
            <a:ext cx="51641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sz="2400">
                <a:latin typeface="Arial" panose="020B0604020202020204" pitchFamily="34" charset="0"/>
              </a:rPr>
              <a:t>val file = sc.textFile(</a:t>
            </a:r>
            <a:r>
              <a:rPr kumimoji="0" lang="en-US" altLang="en-US" sz="2400">
                <a:solidFill>
                  <a:srgbClr val="FF0000"/>
                </a:solidFill>
                <a:latin typeface="Arial" panose="020B0604020202020204" pitchFamily="34" charset="0"/>
              </a:rPr>
              <a:t>“hdfs://…”, 4</a:t>
            </a:r>
            <a:r>
              <a:rPr kumimoji="0" lang="en-US" altLang="ja-JP" sz="2400">
                <a:latin typeface="Arial" panose="020B0604020202020204" pitchFamily="34" charset="0"/>
              </a:rPr>
              <a:t>)</a:t>
            </a:r>
            <a:endParaRPr kumimoji="0" lang="en-US" altLang="en-US" sz="2400">
              <a:latin typeface="Arial" panose="020B0604020202020204" pitchFamily="34" charset="0"/>
            </a:endParaRPr>
          </a:p>
          <a:p>
            <a:pPr eaLnBrk="1" hangingPunct="1">
              <a:spcBef>
                <a:spcPct val="0"/>
              </a:spcBef>
              <a:buClrTx/>
              <a:buSzTx/>
              <a:buFontTx/>
              <a:buNone/>
            </a:pPr>
            <a:r>
              <a:rPr kumimoji="0" lang="en-US" altLang="en-US" sz="2400">
                <a:latin typeface="Arial" panose="020B0604020202020204" pitchFamily="34" charset="0"/>
              </a:rPr>
              <a:t>val words = file.flatMap(line =&gt; 	line.split(</a:t>
            </a:r>
            <a:r>
              <a:rPr kumimoji="0" lang="en-US" altLang="en-US" sz="2400">
                <a:solidFill>
                  <a:srgbClr val="FF0000"/>
                </a:solidFill>
                <a:latin typeface="Arial" panose="020B0604020202020204" pitchFamily="34" charset="0"/>
              </a:rPr>
              <a:t>“\t”</a:t>
            </a:r>
            <a:r>
              <a:rPr kumimoji="0" lang="en-US" altLang="ja-JP" sz="2400">
                <a:latin typeface="Arial" panose="020B0604020202020204" pitchFamily="34" charset="0"/>
              </a:rPr>
              <a:t>))</a:t>
            </a:r>
          </a:p>
          <a:p>
            <a:pPr eaLnBrk="1" hangingPunct="1">
              <a:spcBef>
                <a:spcPct val="0"/>
              </a:spcBef>
              <a:buClrTx/>
              <a:buSzTx/>
              <a:buFontTx/>
              <a:buNone/>
            </a:pPr>
            <a:r>
              <a:rPr kumimoji="0" lang="en-US" altLang="en-US" sz="2400">
                <a:latin typeface="Arial" panose="020B0604020202020204" pitchFamily="34" charset="0"/>
              </a:rPr>
              <a:t>val pairs = words.map(t =&gt; (t, 1))</a:t>
            </a:r>
          </a:p>
        </p:txBody>
      </p:sp>
      <p:sp>
        <p:nvSpPr>
          <p:cNvPr id="5" name="TextBox 3"/>
          <p:cNvSpPr txBox="1"/>
          <p:nvPr/>
        </p:nvSpPr>
        <p:spPr>
          <a:xfrm>
            <a:off x="7732714" y="1758950"/>
            <a:ext cx="1487487" cy="369888"/>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a:t>
            </a:r>
          </a:p>
        </p:txBody>
      </p:sp>
      <p:grpSp>
        <p:nvGrpSpPr>
          <p:cNvPr id="57349" name="Group 8"/>
          <p:cNvGrpSpPr>
            <a:grpSpLocks/>
          </p:cNvGrpSpPr>
          <p:nvPr/>
        </p:nvGrpSpPr>
        <p:grpSpPr bwMode="auto">
          <a:xfrm>
            <a:off x="2493963" y="4132264"/>
            <a:ext cx="742950" cy="1584325"/>
            <a:chOff x="1642340" y="5129482"/>
            <a:chExt cx="648072" cy="1584176"/>
          </a:xfrm>
        </p:grpSpPr>
        <p:sp>
          <p:nvSpPr>
            <p:cNvPr id="7" name="Rounded Rectangle 5"/>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8" name="Rounded Rectangle 7"/>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9" name="Rounded Rectangle 16"/>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0" name="Rounded Rectangle 17"/>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1" name="Rounded Rectangle 18"/>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grpSp>
        <p:nvGrpSpPr>
          <p:cNvPr id="57350" name="Group 20"/>
          <p:cNvGrpSpPr>
            <a:grpSpLocks/>
          </p:cNvGrpSpPr>
          <p:nvPr/>
        </p:nvGrpSpPr>
        <p:grpSpPr bwMode="auto">
          <a:xfrm>
            <a:off x="3962400" y="4132264"/>
            <a:ext cx="742950" cy="1584325"/>
            <a:chOff x="1642340" y="5129482"/>
            <a:chExt cx="648072" cy="1584176"/>
          </a:xfrm>
        </p:grpSpPr>
        <p:sp>
          <p:nvSpPr>
            <p:cNvPr id="14" name="Rounded Rectangle 21"/>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15" name="Rounded Rectangle 22"/>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6" name="Rounded Rectangle 23"/>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7" name="Rounded Rectangle 24"/>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8" name="Rounded Rectangle 25"/>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19" name="Straight Arrow Connector 28"/>
          <p:cNvCxnSpPr>
            <a:endCxn id="15" idx="1"/>
          </p:cNvCxnSpPr>
          <p:nvPr/>
        </p:nvCxnSpPr>
        <p:spPr>
          <a:xfrm>
            <a:off x="3070226" y="437515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0"/>
          <p:cNvCxnSpPr>
            <a:endCxn id="16" idx="1"/>
          </p:cNvCxnSpPr>
          <p:nvPr/>
        </p:nvCxnSpPr>
        <p:spPr>
          <a:xfrm>
            <a:off x="3070226" y="4741863"/>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2"/>
          <p:cNvCxnSpPr>
            <a:stCxn id="10" idx="3"/>
            <a:endCxn id="17" idx="1"/>
          </p:cNvCxnSpPr>
          <p:nvPr/>
        </p:nvCxnSpPr>
        <p:spPr>
          <a:xfrm>
            <a:off x="3154364" y="5111750"/>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4"/>
          <p:cNvCxnSpPr>
            <a:stCxn id="11" idx="3"/>
            <a:endCxn id="18" idx="1"/>
          </p:cNvCxnSpPr>
          <p:nvPr/>
        </p:nvCxnSpPr>
        <p:spPr>
          <a:xfrm>
            <a:off x="3154364" y="5478463"/>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37"/>
          <p:cNvSpPr txBox="1"/>
          <p:nvPr/>
        </p:nvSpPr>
        <p:spPr>
          <a:xfrm>
            <a:off x="7732713" y="2101850"/>
            <a:ext cx="2425700" cy="369888"/>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RDD[List[String]]</a:t>
            </a:r>
          </a:p>
        </p:txBody>
      </p:sp>
      <p:sp>
        <p:nvSpPr>
          <p:cNvPr id="25" name="TextBox 33"/>
          <p:cNvSpPr txBox="1"/>
          <p:nvPr/>
        </p:nvSpPr>
        <p:spPr>
          <a:xfrm>
            <a:off x="7732713" y="2774950"/>
            <a:ext cx="2425700" cy="368300"/>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 </a:t>
            </a:r>
            <a:r>
              <a:rPr lang="en-US" dirty="0" err="1">
                <a:solidFill>
                  <a:schemeClr val="tx2">
                    <a:lumMod val="60000"/>
                    <a:lumOff val="40000"/>
                  </a:schemeClr>
                </a:solidFill>
                <a:latin typeface="Arial" charset="0"/>
                <a:ea typeface="ＭＳ Ｐゴシック" charset="0"/>
                <a:cs typeface="ＭＳ Ｐゴシック" charset="0"/>
              </a:rPr>
              <a:t>Int</a:t>
            </a:r>
            <a:r>
              <a:rPr lang="en-US" dirty="0">
                <a:solidFill>
                  <a:schemeClr val="tx2">
                    <a:lumMod val="60000"/>
                    <a:lumOff val="40000"/>
                  </a:schemeClr>
                </a:solidFill>
                <a:latin typeface="Arial" charset="0"/>
                <a:ea typeface="ＭＳ Ｐゴシック" charset="0"/>
                <a:cs typeface="ＭＳ Ｐゴシック" charset="0"/>
              </a:rPr>
              <a:t>)]</a:t>
            </a:r>
          </a:p>
        </p:txBody>
      </p:sp>
      <p:grpSp>
        <p:nvGrpSpPr>
          <p:cNvPr id="57357" name="Group 35"/>
          <p:cNvGrpSpPr>
            <a:grpSpLocks/>
          </p:cNvGrpSpPr>
          <p:nvPr/>
        </p:nvGrpSpPr>
        <p:grpSpPr bwMode="auto">
          <a:xfrm>
            <a:off x="5448300" y="4116389"/>
            <a:ext cx="742950" cy="1582737"/>
            <a:chOff x="1642340" y="5129482"/>
            <a:chExt cx="648072" cy="1584176"/>
          </a:xfrm>
        </p:grpSpPr>
        <p:sp>
          <p:nvSpPr>
            <p:cNvPr id="27" name="Rounded Rectangle 38"/>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28" name="Rounded Rectangle 39"/>
            <p:cNvSpPr/>
            <p:nvPr/>
          </p:nvSpPr>
          <p:spPr>
            <a:xfrm>
              <a:off x="1714348" y="5229585"/>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29" name="Rounded Rectangle 40"/>
            <p:cNvSpPr/>
            <p:nvPr/>
          </p:nvSpPr>
          <p:spPr>
            <a:xfrm>
              <a:off x="1714348" y="559504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0" name="Rounded Rectangle 41"/>
            <p:cNvSpPr/>
            <p:nvPr/>
          </p:nvSpPr>
          <p:spPr>
            <a:xfrm>
              <a:off x="1714348" y="5965266"/>
              <a:ext cx="504056" cy="2891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1" name="Rounded Rectangle 42"/>
            <p:cNvSpPr/>
            <p:nvPr/>
          </p:nvSpPr>
          <p:spPr>
            <a:xfrm>
              <a:off x="1714348" y="633231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32" name="Straight Arrow Connector 43"/>
          <p:cNvCxnSpPr>
            <a:endCxn id="28" idx="1"/>
          </p:cNvCxnSpPr>
          <p:nvPr/>
        </p:nvCxnSpPr>
        <p:spPr>
          <a:xfrm>
            <a:off x="4556126" y="435927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44"/>
          <p:cNvCxnSpPr>
            <a:endCxn id="29" idx="1"/>
          </p:cNvCxnSpPr>
          <p:nvPr/>
        </p:nvCxnSpPr>
        <p:spPr>
          <a:xfrm>
            <a:off x="4556126" y="4725988"/>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5"/>
          <p:cNvCxnSpPr>
            <a:endCxn id="30" idx="1"/>
          </p:cNvCxnSpPr>
          <p:nvPr/>
        </p:nvCxnSpPr>
        <p:spPr>
          <a:xfrm>
            <a:off x="4556126" y="509587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6"/>
          <p:cNvCxnSpPr>
            <a:endCxn id="31" idx="1"/>
          </p:cNvCxnSpPr>
          <p:nvPr/>
        </p:nvCxnSpPr>
        <p:spPr>
          <a:xfrm>
            <a:off x="4556126" y="546100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362" name="TextBox 47"/>
          <p:cNvSpPr txBox="1">
            <a:spLocks noChangeArrowheads="1"/>
          </p:cNvSpPr>
          <p:nvPr/>
        </p:nvSpPr>
        <p:spPr bwMode="auto">
          <a:xfrm>
            <a:off x="5475289" y="5813425"/>
            <a:ext cx="6889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map</a:t>
            </a:r>
          </a:p>
        </p:txBody>
      </p:sp>
      <p:sp>
        <p:nvSpPr>
          <p:cNvPr id="57363" name="TextBox 36"/>
          <p:cNvSpPr txBox="1">
            <a:spLocks noChangeArrowheads="1"/>
          </p:cNvSpPr>
          <p:nvPr/>
        </p:nvSpPr>
        <p:spPr bwMode="auto">
          <a:xfrm>
            <a:off x="2414588" y="5851526"/>
            <a:ext cx="9191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textFile</a:t>
            </a:r>
          </a:p>
        </p:txBody>
      </p:sp>
      <p:sp>
        <p:nvSpPr>
          <p:cNvPr id="57364" name="TextBox 36"/>
          <p:cNvSpPr txBox="1">
            <a:spLocks noChangeArrowheads="1"/>
          </p:cNvSpPr>
          <p:nvPr/>
        </p:nvSpPr>
        <p:spPr bwMode="auto">
          <a:xfrm>
            <a:off x="3914775" y="5829300"/>
            <a:ext cx="952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flatMap</a:t>
            </a:r>
          </a:p>
        </p:txBody>
      </p:sp>
    </p:spTree>
    <p:extLst>
      <p:ext uri="{BB962C8B-B14F-4D97-AF65-F5344CB8AC3E}">
        <p14:creationId xmlns:p14="http://schemas.microsoft.com/office/powerpoint/2010/main" val="10496375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Word Count in Spark</a:t>
            </a:r>
            <a:endParaRPr lang="en-AU" dirty="0"/>
          </a:p>
        </p:txBody>
      </p:sp>
      <p:sp>
        <p:nvSpPr>
          <p:cNvPr id="58371" name="TextBox 2"/>
          <p:cNvSpPr txBox="1">
            <a:spLocks noChangeArrowheads="1"/>
          </p:cNvSpPr>
          <p:nvPr/>
        </p:nvSpPr>
        <p:spPr bwMode="auto">
          <a:xfrm>
            <a:off x="2151064" y="1655764"/>
            <a:ext cx="51641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sz="2400">
                <a:latin typeface="Arial" panose="020B0604020202020204" pitchFamily="34" charset="0"/>
              </a:rPr>
              <a:t>val file = sc.textFile(</a:t>
            </a:r>
            <a:r>
              <a:rPr kumimoji="0" lang="en-US" altLang="en-US" sz="2400">
                <a:solidFill>
                  <a:srgbClr val="FF0000"/>
                </a:solidFill>
                <a:latin typeface="Arial" panose="020B0604020202020204" pitchFamily="34" charset="0"/>
              </a:rPr>
              <a:t>“hdfs://…”</a:t>
            </a:r>
            <a:r>
              <a:rPr kumimoji="0" lang="en-US" altLang="ja-JP" sz="2400">
                <a:latin typeface="Arial" panose="020B0604020202020204" pitchFamily="34" charset="0"/>
              </a:rPr>
              <a:t>)</a:t>
            </a:r>
            <a:endParaRPr kumimoji="0" lang="en-US" altLang="en-US" sz="2400">
              <a:latin typeface="Arial" panose="020B0604020202020204" pitchFamily="34" charset="0"/>
            </a:endParaRPr>
          </a:p>
          <a:p>
            <a:pPr eaLnBrk="1" hangingPunct="1">
              <a:spcBef>
                <a:spcPct val="0"/>
              </a:spcBef>
              <a:buClrTx/>
              <a:buSzTx/>
              <a:buFontTx/>
              <a:buNone/>
            </a:pPr>
            <a:r>
              <a:rPr kumimoji="0" lang="en-US" altLang="en-US" sz="2400">
                <a:latin typeface="Arial" panose="020B0604020202020204" pitchFamily="34" charset="0"/>
              </a:rPr>
              <a:t>val words = file.flatMap(line =&gt; 	line.split(</a:t>
            </a:r>
            <a:r>
              <a:rPr kumimoji="0" lang="en-US" altLang="en-US" sz="2400">
                <a:solidFill>
                  <a:srgbClr val="FF0000"/>
                </a:solidFill>
                <a:latin typeface="Arial" panose="020B0604020202020204" pitchFamily="34" charset="0"/>
              </a:rPr>
              <a:t>“\t”</a:t>
            </a:r>
            <a:r>
              <a:rPr kumimoji="0" lang="en-US" altLang="ja-JP" sz="2400">
                <a:latin typeface="Arial" panose="020B0604020202020204" pitchFamily="34" charset="0"/>
              </a:rPr>
              <a:t>))</a:t>
            </a:r>
          </a:p>
          <a:p>
            <a:pPr eaLnBrk="1" hangingPunct="1">
              <a:spcBef>
                <a:spcPct val="0"/>
              </a:spcBef>
              <a:buClrTx/>
              <a:buSzTx/>
              <a:buFontTx/>
              <a:buNone/>
            </a:pPr>
            <a:r>
              <a:rPr kumimoji="0" lang="en-US" altLang="en-US" sz="2400">
                <a:latin typeface="Arial" panose="020B0604020202020204" pitchFamily="34" charset="0"/>
              </a:rPr>
              <a:t>val pairs = words.map(t =&gt; (t, 1))</a:t>
            </a:r>
          </a:p>
          <a:p>
            <a:pPr eaLnBrk="1" hangingPunct="1">
              <a:spcBef>
                <a:spcPct val="0"/>
              </a:spcBef>
              <a:buClrTx/>
              <a:buSzTx/>
              <a:buFontTx/>
              <a:buNone/>
            </a:pPr>
            <a:r>
              <a:rPr kumimoji="0" lang="en-US" altLang="en-US" sz="2400">
                <a:latin typeface="Arial" panose="020B0604020202020204" pitchFamily="34" charset="0"/>
              </a:rPr>
              <a:t>val count = pairs. reduceByKey(_+_)</a:t>
            </a:r>
          </a:p>
        </p:txBody>
      </p:sp>
      <p:sp>
        <p:nvSpPr>
          <p:cNvPr id="5" name="TextBox 3"/>
          <p:cNvSpPr txBox="1"/>
          <p:nvPr/>
        </p:nvSpPr>
        <p:spPr>
          <a:xfrm>
            <a:off x="7732714" y="1758950"/>
            <a:ext cx="1487487" cy="369888"/>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a:t>
            </a:r>
          </a:p>
        </p:txBody>
      </p:sp>
      <p:grpSp>
        <p:nvGrpSpPr>
          <p:cNvPr id="58373" name="Group 8"/>
          <p:cNvGrpSpPr>
            <a:grpSpLocks/>
          </p:cNvGrpSpPr>
          <p:nvPr/>
        </p:nvGrpSpPr>
        <p:grpSpPr bwMode="auto">
          <a:xfrm>
            <a:off x="2493963" y="4132264"/>
            <a:ext cx="742950" cy="1584325"/>
            <a:chOff x="1642340" y="5129482"/>
            <a:chExt cx="648072" cy="1584176"/>
          </a:xfrm>
        </p:grpSpPr>
        <p:sp>
          <p:nvSpPr>
            <p:cNvPr id="7" name="Rounded Rectangle 5"/>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8" name="Rounded Rectangle 7"/>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9" name="Rounded Rectangle 16"/>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0" name="Rounded Rectangle 17"/>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1" name="Rounded Rectangle 18"/>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grpSp>
        <p:nvGrpSpPr>
          <p:cNvPr id="58374" name="Group 20"/>
          <p:cNvGrpSpPr>
            <a:grpSpLocks/>
          </p:cNvGrpSpPr>
          <p:nvPr/>
        </p:nvGrpSpPr>
        <p:grpSpPr bwMode="auto">
          <a:xfrm>
            <a:off x="3962400" y="4132264"/>
            <a:ext cx="742950" cy="1584325"/>
            <a:chOff x="1642340" y="5129482"/>
            <a:chExt cx="648072" cy="1584176"/>
          </a:xfrm>
        </p:grpSpPr>
        <p:sp>
          <p:nvSpPr>
            <p:cNvPr id="14" name="Rounded Rectangle 21"/>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15" name="Rounded Rectangle 22"/>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6" name="Rounded Rectangle 23"/>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7" name="Rounded Rectangle 24"/>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8" name="Rounded Rectangle 25"/>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19" name="Straight Arrow Connector 28"/>
          <p:cNvCxnSpPr>
            <a:endCxn id="15" idx="1"/>
          </p:cNvCxnSpPr>
          <p:nvPr/>
        </p:nvCxnSpPr>
        <p:spPr>
          <a:xfrm>
            <a:off x="3070226" y="437515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0"/>
          <p:cNvCxnSpPr>
            <a:endCxn id="16" idx="1"/>
          </p:cNvCxnSpPr>
          <p:nvPr/>
        </p:nvCxnSpPr>
        <p:spPr>
          <a:xfrm>
            <a:off x="3070226" y="4741863"/>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2"/>
          <p:cNvCxnSpPr>
            <a:stCxn id="10" idx="3"/>
            <a:endCxn id="17" idx="1"/>
          </p:cNvCxnSpPr>
          <p:nvPr/>
        </p:nvCxnSpPr>
        <p:spPr>
          <a:xfrm>
            <a:off x="3154364" y="5111750"/>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4"/>
          <p:cNvCxnSpPr>
            <a:stCxn id="11" idx="3"/>
            <a:endCxn id="18" idx="1"/>
          </p:cNvCxnSpPr>
          <p:nvPr/>
        </p:nvCxnSpPr>
        <p:spPr>
          <a:xfrm>
            <a:off x="3154364" y="5478463"/>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37"/>
          <p:cNvSpPr txBox="1"/>
          <p:nvPr/>
        </p:nvSpPr>
        <p:spPr>
          <a:xfrm>
            <a:off x="7732713" y="2101850"/>
            <a:ext cx="2425700" cy="369888"/>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RDD[List[String]]</a:t>
            </a:r>
          </a:p>
        </p:txBody>
      </p:sp>
      <p:sp>
        <p:nvSpPr>
          <p:cNvPr id="25" name="TextBox 33"/>
          <p:cNvSpPr txBox="1"/>
          <p:nvPr/>
        </p:nvSpPr>
        <p:spPr>
          <a:xfrm>
            <a:off x="7732713" y="2832100"/>
            <a:ext cx="2425700" cy="368300"/>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 </a:t>
            </a:r>
            <a:r>
              <a:rPr lang="en-US" dirty="0" err="1">
                <a:solidFill>
                  <a:schemeClr val="tx2">
                    <a:lumMod val="60000"/>
                    <a:lumOff val="40000"/>
                  </a:schemeClr>
                </a:solidFill>
                <a:latin typeface="Arial" charset="0"/>
                <a:ea typeface="ＭＳ Ｐゴシック" charset="0"/>
                <a:cs typeface="ＭＳ Ｐゴシック" charset="0"/>
              </a:rPr>
              <a:t>Int</a:t>
            </a:r>
            <a:r>
              <a:rPr lang="en-US" dirty="0">
                <a:solidFill>
                  <a:schemeClr val="tx2">
                    <a:lumMod val="60000"/>
                    <a:lumOff val="40000"/>
                  </a:schemeClr>
                </a:solidFill>
                <a:latin typeface="Arial" charset="0"/>
                <a:ea typeface="ＭＳ Ｐゴシック" charset="0"/>
                <a:cs typeface="ＭＳ Ｐゴシック" charset="0"/>
              </a:rPr>
              <a:t>)]</a:t>
            </a:r>
          </a:p>
        </p:txBody>
      </p:sp>
      <p:grpSp>
        <p:nvGrpSpPr>
          <p:cNvPr id="58381" name="Group 35"/>
          <p:cNvGrpSpPr>
            <a:grpSpLocks/>
          </p:cNvGrpSpPr>
          <p:nvPr/>
        </p:nvGrpSpPr>
        <p:grpSpPr bwMode="auto">
          <a:xfrm>
            <a:off x="5448300" y="4116389"/>
            <a:ext cx="742950" cy="1582737"/>
            <a:chOff x="1642340" y="5129482"/>
            <a:chExt cx="648072" cy="1584176"/>
          </a:xfrm>
        </p:grpSpPr>
        <p:sp>
          <p:nvSpPr>
            <p:cNvPr id="27" name="Rounded Rectangle 38"/>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28" name="Rounded Rectangle 39"/>
            <p:cNvSpPr/>
            <p:nvPr/>
          </p:nvSpPr>
          <p:spPr>
            <a:xfrm>
              <a:off x="1714348" y="5229585"/>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29" name="Rounded Rectangle 40"/>
            <p:cNvSpPr/>
            <p:nvPr/>
          </p:nvSpPr>
          <p:spPr>
            <a:xfrm>
              <a:off x="1714348" y="559504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0" name="Rounded Rectangle 41"/>
            <p:cNvSpPr/>
            <p:nvPr/>
          </p:nvSpPr>
          <p:spPr>
            <a:xfrm>
              <a:off x="1714348" y="5965266"/>
              <a:ext cx="504056" cy="2891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1" name="Rounded Rectangle 42"/>
            <p:cNvSpPr/>
            <p:nvPr/>
          </p:nvSpPr>
          <p:spPr>
            <a:xfrm>
              <a:off x="1714348" y="633231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32" name="Straight Arrow Connector 43"/>
          <p:cNvCxnSpPr>
            <a:endCxn id="28" idx="1"/>
          </p:cNvCxnSpPr>
          <p:nvPr/>
        </p:nvCxnSpPr>
        <p:spPr>
          <a:xfrm>
            <a:off x="4556126" y="435927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44"/>
          <p:cNvCxnSpPr>
            <a:endCxn id="29" idx="1"/>
          </p:cNvCxnSpPr>
          <p:nvPr/>
        </p:nvCxnSpPr>
        <p:spPr>
          <a:xfrm>
            <a:off x="4556126" y="4725988"/>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5"/>
          <p:cNvCxnSpPr>
            <a:endCxn id="30" idx="1"/>
          </p:cNvCxnSpPr>
          <p:nvPr/>
        </p:nvCxnSpPr>
        <p:spPr>
          <a:xfrm>
            <a:off x="4556126" y="509587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6"/>
          <p:cNvCxnSpPr>
            <a:endCxn id="31" idx="1"/>
          </p:cNvCxnSpPr>
          <p:nvPr/>
        </p:nvCxnSpPr>
        <p:spPr>
          <a:xfrm>
            <a:off x="4556126" y="546100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386" name="TextBox 47"/>
          <p:cNvSpPr txBox="1">
            <a:spLocks noChangeArrowheads="1"/>
          </p:cNvSpPr>
          <p:nvPr/>
        </p:nvSpPr>
        <p:spPr bwMode="auto">
          <a:xfrm>
            <a:off x="5475289" y="5813425"/>
            <a:ext cx="6889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map</a:t>
            </a:r>
          </a:p>
        </p:txBody>
      </p:sp>
      <p:sp>
        <p:nvSpPr>
          <p:cNvPr id="58387" name="TextBox 36"/>
          <p:cNvSpPr txBox="1">
            <a:spLocks noChangeArrowheads="1"/>
          </p:cNvSpPr>
          <p:nvPr/>
        </p:nvSpPr>
        <p:spPr bwMode="auto">
          <a:xfrm>
            <a:off x="2414588" y="5851526"/>
            <a:ext cx="9191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textFile</a:t>
            </a:r>
          </a:p>
        </p:txBody>
      </p:sp>
      <p:sp>
        <p:nvSpPr>
          <p:cNvPr id="58388" name="TextBox 36"/>
          <p:cNvSpPr txBox="1">
            <a:spLocks noChangeArrowheads="1"/>
          </p:cNvSpPr>
          <p:nvPr/>
        </p:nvSpPr>
        <p:spPr bwMode="auto">
          <a:xfrm>
            <a:off x="3914775" y="5829300"/>
            <a:ext cx="952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flatMap</a:t>
            </a:r>
          </a:p>
        </p:txBody>
      </p:sp>
      <p:sp>
        <p:nvSpPr>
          <p:cNvPr id="39" name="TextBox 33"/>
          <p:cNvSpPr txBox="1"/>
          <p:nvPr/>
        </p:nvSpPr>
        <p:spPr>
          <a:xfrm>
            <a:off x="7732713" y="3162300"/>
            <a:ext cx="2425700" cy="368300"/>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 </a:t>
            </a:r>
            <a:r>
              <a:rPr lang="en-US" dirty="0" err="1">
                <a:solidFill>
                  <a:schemeClr val="tx2">
                    <a:lumMod val="60000"/>
                    <a:lumOff val="40000"/>
                  </a:schemeClr>
                </a:solidFill>
                <a:latin typeface="Arial" charset="0"/>
                <a:ea typeface="ＭＳ Ｐゴシック" charset="0"/>
                <a:cs typeface="ＭＳ Ｐゴシック" charset="0"/>
              </a:rPr>
              <a:t>Int</a:t>
            </a:r>
            <a:r>
              <a:rPr lang="en-US" dirty="0">
                <a:solidFill>
                  <a:schemeClr val="tx2">
                    <a:lumMod val="60000"/>
                    <a:lumOff val="40000"/>
                  </a:schemeClr>
                </a:solidFill>
                <a:latin typeface="Arial" charset="0"/>
                <a:ea typeface="ＭＳ Ｐゴシック" charset="0"/>
                <a:cs typeface="ＭＳ Ｐゴシック" charset="0"/>
              </a:rPr>
              <a:t>)]</a:t>
            </a:r>
          </a:p>
        </p:txBody>
      </p:sp>
      <p:grpSp>
        <p:nvGrpSpPr>
          <p:cNvPr id="58390" name="Group 49"/>
          <p:cNvGrpSpPr>
            <a:grpSpLocks/>
          </p:cNvGrpSpPr>
          <p:nvPr/>
        </p:nvGrpSpPr>
        <p:grpSpPr bwMode="auto">
          <a:xfrm>
            <a:off x="7267575" y="4264025"/>
            <a:ext cx="730250" cy="1231900"/>
            <a:chOff x="1642340" y="5481950"/>
            <a:chExt cx="648072" cy="1231707"/>
          </a:xfrm>
        </p:grpSpPr>
        <p:sp>
          <p:nvSpPr>
            <p:cNvPr id="41" name="Rounded Rectangle 50"/>
            <p:cNvSpPr/>
            <p:nvPr/>
          </p:nvSpPr>
          <p:spPr>
            <a:xfrm>
              <a:off x="1642340" y="5481950"/>
              <a:ext cx="648072" cy="123170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42" name="Rounded Rectangle 52"/>
            <p:cNvSpPr/>
            <p:nvPr/>
          </p:nvSpPr>
          <p:spPr>
            <a:xfrm>
              <a:off x="1714192" y="5594645"/>
              <a:ext cx="504369" cy="2888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43" name="Rounded Rectangle 53"/>
            <p:cNvSpPr/>
            <p:nvPr/>
          </p:nvSpPr>
          <p:spPr>
            <a:xfrm>
              <a:off x="1714192" y="5966062"/>
              <a:ext cx="504369" cy="2872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44" name="Rounded Rectangle 54"/>
            <p:cNvSpPr/>
            <p:nvPr/>
          </p:nvSpPr>
          <p:spPr>
            <a:xfrm>
              <a:off x="1714192" y="6331130"/>
              <a:ext cx="504369" cy="2888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45" name="Straight Arrow Connector 26"/>
          <p:cNvCxnSpPr>
            <a:endCxn id="42" idx="1"/>
          </p:cNvCxnSpPr>
          <p:nvPr/>
        </p:nvCxnSpPr>
        <p:spPr>
          <a:xfrm>
            <a:off x="6184900" y="4348164"/>
            <a:ext cx="1163638" cy="173037"/>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29"/>
          <p:cNvCxnSpPr>
            <a:endCxn id="41" idx="1"/>
          </p:cNvCxnSpPr>
          <p:nvPr/>
        </p:nvCxnSpPr>
        <p:spPr>
          <a:xfrm>
            <a:off x="6113463" y="4378325"/>
            <a:ext cx="1154112" cy="5016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55"/>
          <p:cNvCxnSpPr>
            <a:endCxn id="44" idx="1"/>
          </p:cNvCxnSpPr>
          <p:nvPr/>
        </p:nvCxnSpPr>
        <p:spPr>
          <a:xfrm>
            <a:off x="6184900" y="4378326"/>
            <a:ext cx="1163638" cy="87947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57"/>
          <p:cNvCxnSpPr/>
          <p:nvPr/>
        </p:nvCxnSpPr>
        <p:spPr>
          <a:xfrm flipV="1">
            <a:off x="6184901" y="4521200"/>
            <a:ext cx="1154113" cy="1920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59"/>
          <p:cNvCxnSpPr>
            <a:endCxn id="41" idx="1"/>
          </p:cNvCxnSpPr>
          <p:nvPr/>
        </p:nvCxnSpPr>
        <p:spPr>
          <a:xfrm>
            <a:off x="6184901" y="4713289"/>
            <a:ext cx="1082675" cy="166687"/>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61"/>
          <p:cNvCxnSpPr>
            <a:endCxn id="44" idx="1"/>
          </p:cNvCxnSpPr>
          <p:nvPr/>
        </p:nvCxnSpPr>
        <p:spPr>
          <a:xfrm>
            <a:off x="6113464" y="4743450"/>
            <a:ext cx="1235075" cy="5143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23"/>
          <p:cNvCxnSpPr/>
          <p:nvPr/>
        </p:nvCxnSpPr>
        <p:spPr>
          <a:xfrm flipV="1">
            <a:off x="6184901" y="4521201"/>
            <a:ext cx="1082675" cy="56356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26"/>
          <p:cNvCxnSpPr>
            <a:endCxn id="41" idx="1"/>
          </p:cNvCxnSpPr>
          <p:nvPr/>
        </p:nvCxnSpPr>
        <p:spPr>
          <a:xfrm flipV="1">
            <a:off x="6184901" y="4879975"/>
            <a:ext cx="1082675" cy="2047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28"/>
          <p:cNvCxnSpPr/>
          <p:nvPr/>
        </p:nvCxnSpPr>
        <p:spPr>
          <a:xfrm>
            <a:off x="6113463" y="5100638"/>
            <a:ext cx="1225550" cy="157162"/>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30"/>
          <p:cNvCxnSpPr>
            <a:endCxn id="42" idx="1"/>
          </p:cNvCxnSpPr>
          <p:nvPr/>
        </p:nvCxnSpPr>
        <p:spPr>
          <a:xfrm flipV="1">
            <a:off x="6184900" y="4521200"/>
            <a:ext cx="1163638" cy="9286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32"/>
          <p:cNvCxnSpPr>
            <a:endCxn id="41" idx="1"/>
          </p:cNvCxnSpPr>
          <p:nvPr/>
        </p:nvCxnSpPr>
        <p:spPr>
          <a:xfrm flipV="1">
            <a:off x="6113463" y="4879975"/>
            <a:ext cx="1154112" cy="6159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1034"/>
          <p:cNvCxnSpPr/>
          <p:nvPr/>
        </p:nvCxnSpPr>
        <p:spPr>
          <a:xfrm flipV="1">
            <a:off x="6184901" y="5235576"/>
            <a:ext cx="1154113" cy="21431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403" name="TextBox 75"/>
          <p:cNvSpPr txBox="1">
            <a:spLocks noChangeArrowheads="1"/>
          </p:cNvSpPr>
          <p:nvPr/>
        </p:nvSpPr>
        <p:spPr bwMode="auto">
          <a:xfrm>
            <a:off x="7026275" y="5780088"/>
            <a:ext cx="157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reduceByKey</a:t>
            </a:r>
          </a:p>
        </p:txBody>
      </p:sp>
    </p:spTree>
    <p:extLst>
      <p:ext uri="{BB962C8B-B14F-4D97-AF65-F5344CB8AC3E}">
        <p14:creationId xmlns:p14="http://schemas.microsoft.com/office/powerpoint/2010/main" val="35886229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Word Count in Spark</a:t>
            </a:r>
            <a:endParaRPr lang="en-AU" dirty="0"/>
          </a:p>
        </p:txBody>
      </p:sp>
      <p:sp>
        <p:nvSpPr>
          <p:cNvPr id="59395" name="TextBox 2"/>
          <p:cNvSpPr txBox="1">
            <a:spLocks noChangeArrowheads="1"/>
          </p:cNvSpPr>
          <p:nvPr/>
        </p:nvSpPr>
        <p:spPr bwMode="auto">
          <a:xfrm>
            <a:off x="2151064" y="1655764"/>
            <a:ext cx="51641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sz="2400">
                <a:latin typeface="Arial" panose="020B0604020202020204" pitchFamily="34" charset="0"/>
              </a:rPr>
              <a:t>val file = sc.textFile(</a:t>
            </a:r>
            <a:r>
              <a:rPr kumimoji="0" lang="en-US" altLang="en-US" sz="2400">
                <a:solidFill>
                  <a:srgbClr val="FF0000"/>
                </a:solidFill>
                <a:latin typeface="Arial" panose="020B0604020202020204" pitchFamily="34" charset="0"/>
              </a:rPr>
              <a:t>“hdfs://…”, 4</a:t>
            </a:r>
            <a:r>
              <a:rPr kumimoji="0" lang="en-US" altLang="ja-JP" sz="2400">
                <a:latin typeface="Arial" panose="020B0604020202020204" pitchFamily="34" charset="0"/>
              </a:rPr>
              <a:t>)</a:t>
            </a:r>
            <a:endParaRPr kumimoji="0" lang="en-US" altLang="en-US" sz="2400">
              <a:latin typeface="Arial" panose="020B0604020202020204" pitchFamily="34" charset="0"/>
            </a:endParaRPr>
          </a:p>
          <a:p>
            <a:pPr eaLnBrk="1" hangingPunct="1">
              <a:spcBef>
                <a:spcPct val="0"/>
              </a:spcBef>
              <a:buClrTx/>
              <a:buSzTx/>
              <a:buFontTx/>
              <a:buNone/>
            </a:pPr>
            <a:r>
              <a:rPr kumimoji="0" lang="en-US" altLang="en-US" sz="2400">
                <a:latin typeface="Arial" panose="020B0604020202020204" pitchFamily="34" charset="0"/>
              </a:rPr>
              <a:t>val words = file.flatMap(line =&gt; 	line.split(</a:t>
            </a:r>
            <a:r>
              <a:rPr kumimoji="0" lang="en-US" altLang="en-US" sz="2400">
                <a:solidFill>
                  <a:srgbClr val="FF0000"/>
                </a:solidFill>
                <a:latin typeface="Arial" panose="020B0604020202020204" pitchFamily="34" charset="0"/>
              </a:rPr>
              <a:t>“\t”</a:t>
            </a:r>
            <a:r>
              <a:rPr kumimoji="0" lang="en-US" altLang="ja-JP" sz="2400">
                <a:latin typeface="Arial" panose="020B0604020202020204" pitchFamily="34" charset="0"/>
              </a:rPr>
              <a:t>))</a:t>
            </a:r>
          </a:p>
          <a:p>
            <a:pPr eaLnBrk="1" hangingPunct="1">
              <a:spcBef>
                <a:spcPct val="0"/>
              </a:spcBef>
              <a:buClrTx/>
              <a:buSzTx/>
              <a:buFontTx/>
              <a:buNone/>
            </a:pPr>
            <a:r>
              <a:rPr kumimoji="0" lang="en-US" altLang="en-US" sz="2400">
                <a:latin typeface="Arial" panose="020B0604020202020204" pitchFamily="34" charset="0"/>
              </a:rPr>
              <a:t>val pairs = words.map(t =&gt; (t, 1))</a:t>
            </a:r>
          </a:p>
          <a:p>
            <a:pPr eaLnBrk="1" hangingPunct="1">
              <a:spcBef>
                <a:spcPct val="0"/>
              </a:spcBef>
              <a:buClrTx/>
              <a:buSzTx/>
              <a:buFontTx/>
              <a:buNone/>
            </a:pPr>
            <a:r>
              <a:rPr kumimoji="0" lang="en-US" altLang="en-US" sz="2400">
                <a:latin typeface="Arial" panose="020B0604020202020204" pitchFamily="34" charset="0"/>
              </a:rPr>
              <a:t>val count = pairs. reduceByKey(_+_)</a:t>
            </a:r>
          </a:p>
          <a:p>
            <a:pPr eaLnBrk="1" hangingPunct="1">
              <a:spcBef>
                <a:spcPct val="0"/>
              </a:spcBef>
              <a:buClrTx/>
              <a:buSzTx/>
              <a:buFontTx/>
              <a:buNone/>
            </a:pPr>
            <a:r>
              <a:rPr kumimoji="0" lang="en-US" altLang="en-US" sz="2400">
                <a:latin typeface="Arial" panose="020B0604020202020204" pitchFamily="34" charset="0"/>
              </a:rPr>
              <a:t>count.collect()</a:t>
            </a:r>
          </a:p>
        </p:txBody>
      </p:sp>
      <p:sp>
        <p:nvSpPr>
          <p:cNvPr id="5" name="TextBox 3"/>
          <p:cNvSpPr txBox="1"/>
          <p:nvPr/>
        </p:nvSpPr>
        <p:spPr>
          <a:xfrm>
            <a:off x="7732714" y="1758950"/>
            <a:ext cx="1487487" cy="369888"/>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a:t>
            </a:r>
          </a:p>
        </p:txBody>
      </p:sp>
      <p:grpSp>
        <p:nvGrpSpPr>
          <p:cNvPr id="59397" name="Group 8"/>
          <p:cNvGrpSpPr>
            <a:grpSpLocks/>
          </p:cNvGrpSpPr>
          <p:nvPr/>
        </p:nvGrpSpPr>
        <p:grpSpPr bwMode="auto">
          <a:xfrm>
            <a:off x="2493963" y="4132264"/>
            <a:ext cx="742950" cy="1584325"/>
            <a:chOff x="1642340" y="5129482"/>
            <a:chExt cx="648072" cy="1584176"/>
          </a:xfrm>
        </p:grpSpPr>
        <p:sp>
          <p:nvSpPr>
            <p:cNvPr id="7" name="Rounded Rectangle 5"/>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8" name="Rounded Rectangle 7"/>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9" name="Rounded Rectangle 16"/>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0" name="Rounded Rectangle 17"/>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1" name="Rounded Rectangle 18"/>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grpSp>
        <p:nvGrpSpPr>
          <p:cNvPr id="59398" name="Group 20"/>
          <p:cNvGrpSpPr>
            <a:grpSpLocks/>
          </p:cNvGrpSpPr>
          <p:nvPr/>
        </p:nvGrpSpPr>
        <p:grpSpPr bwMode="auto">
          <a:xfrm>
            <a:off x="3962400" y="4132264"/>
            <a:ext cx="742950" cy="1584325"/>
            <a:chOff x="1642340" y="5129482"/>
            <a:chExt cx="648072" cy="1584176"/>
          </a:xfrm>
        </p:grpSpPr>
        <p:sp>
          <p:nvSpPr>
            <p:cNvPr id="14" name="Rounded Rectangle 21"/>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15" name="Rounded Rectangle 22"/>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6" name="Rounded Rectangle 23"/>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7" name="Rounded Rectangle 24"/>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8" name="Rounded Rectangle 25"/>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19" name="Straight Arrow Connector 28"/>
          <p:cNvCxnSpPr>
            <a:endCxn id="15" idx="1"/>
          </p:cNvCxnSpPr>
          <p:nvPr/>
        </p:nvCxnSpPr>
        <p:spPr>
          <a:xfrm>
            <a:off x="3070226" y="437515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0"/>
          <p:cNvCxnSpPr>
            <a:endCxn id="16" idx="1"/>
          </p:cNvCxnSpPr>
          <p:nvPr/>
        </p:nvCxnSpPr>
        <p:spPr>
          <a:xfrm>
            <a:off x="3070226" y="4741863"/>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2"/>
          <p:cNvCxnSpPr>
            <a:stCxn id="10" idx="3"/>
            <a:endCxn id="17" idx="1"/>
          </p:cNvCxnSpPr>
          <p:nvPr/>
        </p:nvCxnSpPr>
        <p:spPr>
          <a:xfrm>
            <a:off x="3154364" y="5111750"/>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4"/>
          <p:cNvCxnSpPr>
            <a:stCxn id="11" idx="3"/>
            <a:endCxn id="18" idx="1"/>
          </p:cNvCxnSpPr>
          <p:nvPr/>
        </p:nvCxnSpPr>
        <p:spPr>
          <a:xfrm>
            <a:off x="3154364" y="5478463"/>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37"/>
          <p:cNvSpPr txBox="1"/>
          <p:nvPr/>
        </p:nvSpPr>
        <p:spPr>
          <a:xfrm>
            <a:off x="7732713" y="2101850"/>
            <a:ext cx="2425700" cy="369888"/>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RDD[List[String]]</a:t>
            </a:r>
          </a:p>
        </p:txBody>
      </p:sp>
      <p:sp>
        <p:nvSpPr>
          <p:cNvPr id="25" name="TextBox 33"/>
          <p:cNvSpPr txBox="1"/>
          <p:nvPr/>
        </p:nvSpPr>
        <p:spPr>
          <a:xfrm>
            <a:off x="7732713" y="2832100"/>
            <a:ext cx="2425700" cy="368300"/>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 </a:t>
            </a:r>
            <a:r>
              <a:rPr lang="en-US" dirty="0" err="1">
                <a:solidFill>
                  <a:schemeClr val="tx2">
                    <a:lumMod val="60000"/>
                    <a:lumOff val="40000"/>
                  </a:schemeClr>
                </a:solidFill>
                <a:latin typeface="Arial" charset="0"/>
                <a:ea typeface="ＭＳ Ｐゴシック" charset="0"/>
                <a:cs typeface="ＭＳ Ｐゴシック" charset="0"/>
              </a:rPr>
              <a:t>Int</a:t>
            </a:r>
            <a:r>
              <a:rPr lang="en-US" dirty="0">
                <a:solidFill>
                  <a:schemeClr val="tx2">
                    <a:lumMod val="60000"/>
                    <a:lumOff val="40000"/>
                  </a:schemeClr>
                </a:solidFill>
                <a:latin typeface="Arial" charset="0"/>
                <a:ea typeface="ＭＳ Ｐゴシック" charset="0"/>
                <a:cs typeface="ＭＳ Ｐゴシック" charset="0"/>
              </a:rPr>
              <a:t>)]</a:t>
            </a:r>
          </a:p>
        </p:txBody>
      </p:sp>
      <p:grpSp>
        <p:nvGrpSpPr>
          <p:cNvPr id="59405" name="Group 35"/>
          <p:cNvGrpSpPr>
            <a:grpSpLocks/>
          </p:cNvGrpSpPr>
          <p:nvPr/>
        </p:nvGrpSpPr>
        <p:grpSpPr bwMode="auto">
          <a:xfrm>
            <a:off x="5448300" y="4116389"/>
            <a:ext cx="742950" cy="1582737"/>
            <a:chOff x="1642340" y="5129482"/>
            <a:chExt cx="648072" cy="1584176"/>
          </a:xfrm>
        </p:grpSpPr>
        <p:sp>
          <p:nvSpPr>
            <p:cNvPr id="27" name="Rounded Rectangle 38"/>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28" name="Rounded Rectangle 39"/>
            <p:cNvSpPr/>
            <p:nvPr/>
          </p:nvSpPr>
          <p:spPr>
            <a:xfrm>
              <a:off x="1714348" y="5229585"/>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29" name="Rounded Rectangle 40"/>
            <p:cNvSpPr/>
            <p:nvPr/>
          </p:nvSpPr>
          <p:spPr>
            <a:xfrm>
              <a:off x="1714348" y="559504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0" name="Rounded Rectangle 41"/>
            <p:cNvSpPr/>
            <p:nvPr/>
          </p:nvSpPr>
          <p:spPr>
            <a:xfrm>
              <a:off x="1714348" y="5965266"/>
              <a:ext cx="504056" cy="2891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1" name="Rounded Rectangle 42"/>
            <p:cNvSpPr/>
            <p:nvPr/>
          </p:nvSpPr>
          <p:spPr>
            <a:xfrm>
              <a:off x="1714348" y="633231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32" name="Straight Arrow Connector 43"/>
          <p:cNvCxnSpPr>
            <a:endCxn id="28" idx="1"/>
          </p:cNvCxnSpPr>
          <p:nvPr/>
        </p:nvCxnSpPr>
        <p:spPr>
          <a:xfrm>
            <a:off x="4556126" y="435927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44"/>
          <p:cNvCxnSpPr>
            <a:endCxn id="29" idx="1"/>
          </p:cNvCxnSpPr>
          <p:nvPr/>
        </p:nvCxnSpPr>
        <p:spPr>
          <a:xfrm>
            <a:off x="4556126" y="4725988"/>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5"/>
          <p:cNvCxnSpPr>
            <a:endCxn id="30" idx="1"/>
          </p:cNvCxnSpPr>
          <p:nvPr/>
        </p:nvCxnSpPr>
        <p:spPr>
          <a:xfrm>
            <a:off x="4556126" y="509587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6"/>
          <p:cNvCxnSpPr>
            <a:endCxn id="31" idx="1"/>
          </p:cNvCxnSpPr>
          <p:nvPr/>
        </p:nvCxnSpPr>
        <p:spPr>
          <a:xfrm>
            <a:off x="4556126" y="546100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410" name="TextBox 47"/>
          <p:cNvSpPr txBox="1">
            <a:spLocks noChangeArrowheads="1"/>
          </p:cNvSpPr>
          <p:nvPr/>
        </p:nvSpPr>
        <p:spPr bwMode="auto">
          <a:xfrm>
            <a:off x="5475289" y="5813425"/>
            <a:ext cx="6889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map</a:t>
            </a:r>
          </a:p>
        </p:txBody>
      </p:sp>
      <p:sp>
        <p:nvSpPr>
          <p:cNvPr id="59411" name="TextBox 36"/>
          <p:cNvSpPr txBox="1">
            <a:spLocks noChangeArrowheads="1"/>
          </p:cNvSpPr>
          <p:nvPr/>
        </p:nvSpPr>
        <p:spPr bwMode="auto">
          <a:xfrm>
            <a:off x="2414588" y="5851526"/>
            <a:ext cx="9191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textFile</a:t>
            </a:r>
          </a:p>
        </p:txBody>
      </p:sp>
      <p:sp>
        <p:nvSpPr>
          <p:cNvPr id="59412" name="TextBox 36"/>
          <p:cNvSpPr txBox="1">
            <a:spLocks noChangeArrowheads="1"/>
          </p:cNvSpPr>
          <p:nvPr/>
        </p:nvSpPr>
        <p:spPr bwMode="auto">
          <a:xfrm>
            <a:off x="3914775" y="5829300"/>
            <a:ext cx="952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flatMap</a:t>
            </a:r>
          </a:p>
        </p:txBody>
      </p:sp>
      <p:sp>
        <p:nvSpPr>
          <p:cNvPr id="39" name="TextBox 33"/>
          <p:cNvSpPr txBox="1"/>
          <p:nvPr/>
        </p:nvSpPr>
        <p:spPr>
          <a:xfrm>
            <a:off x="7732713" y="3248025"/>
            <a:ext cx="2425700" cy="368300"/>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RDD[(String, </a:t>
            </a:r>
            <a:r>
              <a:rPr lang="en-US" dirty="0" err="1">
                <a:solidFill>
                  <a:schemeClr val="tx2">
                    <a:lumMod val="60000"/>
                    <a:lumOff val="40000"/>
                  </a:schemeClr>
                </a:solidFill>
                <a:latin typeface="Arial" charset="0"/>
                <a:ea typeface="ＭＳ Ｐゴシック" charset="0"/>
                <a:cs typeface="ＭＳ Ｐゴシック" charset="0"/>
              </a:rPr>
              <a:t>Int</a:t>
            </a:r>
            <a:r>
              <a:rPr lang="en-US" dirty="0">
                <a:solidFill>
                  <a:schemeClr val="tx2">
                    <a:lumMod val="60000"/>
                    <a:lumOff val="40000"/>
                  </a:schemeClr>
                </a:solidFill>
                <a:latin typeface="Arial" charset="0"/>
                <a:ea typeface="ＭＳ Ｐゴシック" charset="0"/>
                <a:cs typeface="ＭＳ Ｐゴシック" charset="0"/>
              </a:rPr>
              <a:t>)]</a:t>
            </a:r>
          </a:p>
        </p:txBody>
      </p:sp>
      <p:grpSp>
        <p:nvGrpSpPr>
          <p:cNvPr id="59414" name="Group 49"/>
          <p:cNvGrpSpPr>
            <a:grpSpLocks/>
          </p:cNvGrpSpPr>
          <p:nvPr/>
        </p:nvGrpSpPr>
        <p:grpSpPr bwMode="auto">
          <a:xfrm>
            <a:off x="7267575" y="4264025"/>
            <a:ext cx="730250" cy="1231900"/>
            <a:chOff x="1642340" y="5481950"/>
            <a:chExt cx="648072" cy="1231707"/>
          </a:xfrm>
        </p:grpSpPr>
        <p:sp>
          <p:nvSpPr>
            <p:cNvPr id="41" name="Rounded Rectangle 50"/>
            <p:cNvSpPr/>
            <p:nvPr/>
          </p:nvSpPr>
          <p:spPr>
            <a:xfrm>
              <a:off x="1642340" y="5481950"/>
              <a:ext cx="648072" cy="123170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42" name="Rounded Rectangle 52"/>
            <p:cNvSpPr/>
            <p:nvPr/>
          </p:nvSpPr>
          <p:spPr>
            <a:xfrm>
              <a:off x="1714192" y="5594645"/>
              <a:ext cx="504369" cy="2888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43" name="Rounded Rectangle 53"/>
            <p:cNvSpPr/>
            <p:nvPr/>
          </p:nvSpPr>
          <p:spPr>
            <a:xfrm>
              <a:off x="1714192" y="5966062"/>
              <a:ext cx="504369" cy="2872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44" name="Rounded Rectangle 54"/>
            <p:cNvSpPr/>
            <p:nvPr/>
          </p:nvSpPr>
          <p:spPr>
            <a:xfrm>
              <a:off x="1714192" y="6331130"/>
              <a:ext cx="504369" cy="2888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45" name="Straight Arrow Connector 26"/>
          <p:cNvCxnSpPr>
            <a:endCxn id="42" idx="1"/>
          </p:cNvCxnSpPr>
          <p:nvPr/>
        </p:nvCxnSpPr>
        <p:spPr>
          <a:xfrm>
            <a:off x="6184900" y="4348164"/>
            <a:ext cx="1163638" cy="173037"/>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29"/>
          <p:cNvCxnSpPr>
            <a:endCxn id="41" idx="1"/>
          </p:cNvCxnSpPr>
          <p:nvPr/>
        </p:nvCxnSpPr>
        <p:spPr>
          <a:xfrm>
            <a:off x="6113463" y="4378325"/>
            <a:ext cx="1154112" cy="5016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55"/>
          <p:cNvCxnSpPr>
            <a:endCxn id="44" idx="1"/>
          </p:cNvCxnSpPr>
          <p:nvPr/>
        </p:nvCxnSpPr>
        <p:spPr>
          <a:xfrm>
            <a:off x="6184900" y="4378326"/>
            <a:ext cx="1163638" cy="87947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57"/>
          <p:cNvCxnSpPr/>
          <p:nvPr/>
        </p:nvCxnSpPr>
        <p:spPr>
          <a:xfrm flipV="1">
            <a:off x="6184901" y="4521200"/>
            <a:ext cx="1154113" cy="1920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59"/>
          <p:cNvCxnSpPr>
            <a:endCxn id="41" idx="1"/>
          </p:cNvCxnSpPr>
          <p:nvPr/>
        </p:nvCxnSpPr>
        <p:spPr>
          <a:xfrm>
            <a:off x="6184901" y="4713289"/>
            <a:ext cx="1082675" cy="166687"/>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61"/>
          <p:cNvCxnSpPr>
            <a:endCxn id="44" idx="1"/>
          </p:cNvCxnSpPr>
          <p:nvPr/>
        </p:nvCxnSpPr>
        <p:spPr>
          <a:xfrm>
            <a:off x="6113464" y="4743450"/>
            <a:ext cx="1235075" cy="5143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23"/>
          <p:cNvCxnSpPr/>
          <p:nvPr/>
        </p:nvCxnSpPr>
        <p:spPr>
          <a:xfrm flipV="1">
            <a:off x="6184901" y="4521201"/>
            <a:ext cx="1082675" cy="56356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26"/>
          <p:cNvCxnSpPr>
            <a:endCxn id="41" idx="1"/>
          </p:cNvCxnSpPr>
          <p:nvPr/>
        </p:nvCxnSpPr>
        <p:spPr>
          <a:xfrm flipV="1">
            <a:off x="6184901" y="4879975"/>
            <a:ext cx="1082675" cy="2047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28"/>
          <p:cNvCxnSpPr/>
          <p:nvPr/>
        </p:nvCxnSpPr>
        <p:spPr>
          <a:xfrm>
            <a:off x="6113463" y="5100638"/>
            <a:ext cx="1225550" cy="157162"/>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30"/>
          <p:cNvCxnSpPr>
            <a:endCxn id="42" idx="1"/>
          </p:cNvCxnSpPr>
          <p:nvPr/>
        </p:nvCxnSpPr>
        <p:spPr>
          <a:xfrm flipV="1">
            <a:off x="6184900" y="4521200"/>
            <a:ext cx="1163638" cy="9286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32"/>
          <p:cNvCxnSpPr>
            <a:endCxn id="41" idx="1"/>
          </p:cNvCxnSpPr>
          <p:nvPr/>
        </p:nvCxnSpPr>
        <p:spPr>
          <a:xfrm flipV="1">
            <a:off x="6113463" y="4879975"/>
            <a:ext cx="1154112" cy="6159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1034"/>
          <p:cNvCxnSpPr/>
          <p:nvPr/>
        </p:nvCxnSpPr>
        <p:spPr>
          <a:xfrm flipV="1">
            <a:off x="6184901" y="5235576"/>
            <a:ext cx="1154113" cy="21431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427" name="TextBox 75"/>
          <p:cNvSpPr txBox="1">
            <a:spLocks noChangeArrowheads="1"/>
          </p:cNvSpPr>
          <p:nvPr/>
        </p:nvSpPr>
        <p:spPr bwMode="auto">
          <a:xfrm>
            <a:off x="7026275" y="5780088"/>
            <a:ext cx="157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reduceByKey</a:t>
            </a:r>
          </a:p>
        </p:txBody>
      </p:sp>
      <p:sp>
        <p:nvSpPr>
          <p:cNvPr id="58" name="TextBox 63"/>
          <p:cNvSpPr txBox="1"/>
          <p:nvPr/>
        </p:nvSpPr>
        <p:spPr>
          <a:xfrm>
            <a:off x="7737475" y="3643313"/>
            <a:ext cx="2516188" cy="368300"/>
          </a:xfrm>
          <a:prstGeom prst="rect">
            <a:avLst/>
          </a:prstGeom>
          <a:noFill/>
        </p:spPr>
        <p:txBody>
          <a:bodyPr>
            <a:spAutoFit/>
          </a:bodyPr>
          <a:lstStyle/>
          <a:p>
            <a:pPr>
              <a:defRPr/>
            </a:pPr>
            <a:r>
              <a:rPr lang="en-US" dirty="0">
                <a:solidFill>
                  <a:schemeClr val="tx2">
                    <a:lumMod val="60000"/>
                    <a:lumOff val="40000"/>
                  </a:schemeClr>
                </a:solidFill>
                <a:latin typeface="Arial" charset="0"/>
                <a:ea typeface="ＭＳ Ｐゴシック" charset="0"/>
                <a:cs typeface="ＭＳ Ｐゴシック" charset="0"/>
              </a:rPr>
              <a:t>Array[(String, </a:t>
            </a:r>
            <a:r>
              <a:rPr lang="en-US" dirty="0" err="1">
                <a:solidFill>
                  <a:schemeClr val="tx2">
                    <a:lumMod val="60000"/>
                    <a:lumOff val="40000"/>
                  </a:schemeClr>
                </a:solidFill>
                <a:latin typeface="Arial" charset="0"/>
                <a:ea typeface="ＭＳ Ｐゴシック" charset="0"/>
                <a:cs typeface="ＭＳ Ｐゴシック" charset="0"/>
              </a:rPr>
              <a:t>Int</a:t>
            </a:r>
            <a:r>
              <a:rPr lang="en-US" dirty="0">
                <a:solidFill>
                  <a:schemeClr val="tx2">
                    <a:lumMod val="60000"/>
                    <a:lumOff val="40000"/>
                  </a:schemeClr>
                </a:solidFill>
                <a:latin typeface="Arial" charset="0"/>
                <a:ea typeface="ＭＳ Ｐゴシック" charset="0"/>
                <a:cs typeface="ＭＳ Ｐゴシック" charset="0"/>
              </a:rPr>
              <a:t>)]</a:t>
            </a:r>
          </a:p>
        </p:txBody>
      </p:sp>
      <p:sp>
        <p:nvSpPr>
          <p:cNvPr id="59" name="Rounded Rectangle 64"/>
          <p:cNvSpPr/>
          <p:nvPr/>
        </p:nvSpPr>
        <p:spPr>
          <a:xfrm>
            <a:off x="8786814" y="4751389"/>
            <a:ext cx="598487" cy="2889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59430" name="TextBox 67"/>
          <p:cNvSpPr txBox="1">
            <a:spLocks noChangeArrowheads="1"/>
          </p:cNvSpPr>
          <p:nvPr/>
        </p:nvSpPr>
        <p:spPr bwMode="auto">
          <a:xfrm>
            <a:off x="8656638" y="5235575"/>
            <a:ext cx="876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collect</a:t>
            </a:r>
          </a:p>
        </p:txBody>
      </p:sp>
      <p:cxnSp>
        <p:nvCxnSpPr>
          <p:cNvPr id="62" name="Straight Arrow Connector 43"/>
          <p:cNvCxnSpPr>
            <a:stCxn id="41" idx="3"/>
            <a:endCxn id="59" idx="1"/>
          </p:cNvCxnSpPr>
          <p:nvPr/>
        </p:nvCxnSpPr>
        <p:spPr>
          <a:xfrm>
            <a:off x="7997825" y="4879976"/>
            <a:ext cx="788988" cy="1587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752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1"/>
          <p:cNvSpPr/>
          <p:nvPr/>
        </p:nvSpPr>
        <p:spPr>
          <a:xfrm>
            <a:off x="2027238" y="1219201"/>
            <a:ext cx="5060950" cy="2449513"/>
          </a:xfrm>
          <a:prstGeom prst="roundRect">
            <a:avLst/>
          </a:prstGeom>
          <a:solidFill>
            <a:schemeClr val="accent5"/>
          </a:solidFill>
          <a:ln>
            <a:prstDash val="sysDash"/>
          </a:ln>
        </p:spPr>
        <p:style>
          <a:lnRef idx="2">
            <a:schemeClr val="accent4"/>
          </a:lnRef>
          <a:fillRef idx="1">
            <a:schemeClr val="lt1"/>
          </a:fillRef>
          <a:effectRef idx="0">
            <a:schemeClr val="accent4"/>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55" name="Rounded Rectangle 75"/>
          <p:cNvSpPr/>
          <p:nvPr/>
        </p:nvSpPr>
        <p:spPr>
          <a:xfrm>
            <a:off x="6629400" y="1214439"/>
            <a:ext cx="3392488" cy="2447925"/>
          </a:xfrm>
          <a:prstGeom prst="roundRect">
            <a:avLst/>
          </a:prstGeom>
          <a:solidFill>
            <a:schemeClr val="accent5"/>
          </a:solidFill>
          <a:ln>
            <a:prstDash val="sysDash"/>
          </a:ln>
        </p:spPr>
        <p:style>
          <a:lnRef idx="2">
            <a:schemeClr val="accent4"/>
          </a:lnRef>
          <a:fillRef idx="1">
            <a:schemeClr val="lt1"/>
          </a:fillRef>
          <a:effectRef idx="0">
            <a:schemeClr val="accent4"/>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2" name="Title 1"/>
          <p:cNvSpPr>
            <a:spLocks noGrp="1"/>
          </p:cNvSpPr>
          <p:nvPr>
            <p:ph type="title"/>
          </p:nvPr>
        </p:nvSpPr>
        <p:spPr/>
        <p:txBody>
          <a:bodyPr/>
          <a:lstStyle/>
          <a:p>
            <a:pPr>
              <a:defRPr/>
            </a:pPr>
            <a:r>
              <a:rPr lang="en-US" altLang="en-US" dirty="0" smtClean="0"/>
              <a:t>Execution Plan</a:t>
            </a:r>
            <a:endParaRPr lang="en-AU" dirty="0"/>
          </a:p>
        </p:txBody>
      </p:sp>
      <p:grpSp>
        <p:nvGrpSpPr>
          <p:cNvPr id="60421" name="Group 8"/>
          <p:cNvGrpSpPr>
            <a:grpSpLocks/>
          </p:cNvGrpSpPr>
          <p:nvPr/>
        </p:nvGrpSpPr>
        <p:grpSpPr bwMode="auto">
          <a:xfrm>
            <a:off x="2655888" y="1522414"/>
            <a:ext cx="742950" cy="1584325"/>
            <a:chOff x="1642340" y="5129482"/>
            <a:chExt cx="648072" cy="1584176"/>
          </a:xfrm>
        </p:grpSpPr>
        <p:sp>
          <p:nvSpPr>
            <p:cNvPr id="5" name="Rounded Rectangle 5"/>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6" name="Rounded Rectangle 5"/>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7" name="Rounded Rectangle 16"/>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8" name="Rounded Rectangle 17"/>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9" name="Rounded Rectangle 18"/>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grpSp>
        <p:nvGrpSpPr>
          <p:cNvPr id="60422" name="Group 20"/>
          <p:cNvGrpSpPr>
            <a:grpSpLocks/>
          </p:cNvGrpSpPr>
          <p:nvPr/>
        </p:nvGrpSpPr>
        <p:grpSpPr bwMode="auto">
          <a:xfrm>
            <a:off x="4124325" y="1522414"/>
            <a:ext cx="742950" cy="1584325"/>
            <a:chOff x="1642340" y="5129482"/>
            <a:chExt cx="648072" cy="1584176"/>
          </a:xfrm>
        </p:grpSpPr>
        <p:sp>
          <p:nvSpPr>
            <p:cNvPr id="11" name="Rounded Rectangle 21"/>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12" name="Rounded Rectangle 22"/>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3" name="Rounded Rectangle 23"/>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4" name="Rounded Rectangle 24"/>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5" name="Rounded Rectangle 25"/>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16" name="Straight Arrow Connector 28"/>
          <p:cNvCxnSpPr>
            <a:endCxn id="12" idx="1"/>
          </p:cNvCxnSpPr>
          <p:nvPr/>
        </p:nvCxnSpPr>
        <p:spPr>
          <a:xfrm>
            <a:off x="3232151" y="176530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30"/>
          <p:cNvCxnSpPr>
            <a:endCxn id="13" idx="1"/>
          </p:cNvCxnSpPr>
          <p:nvPr/>
        </p:nvCxnSpPr>
        <p:spPr>
          <a:xfrm>
            <a:off x="3232151" y="2132013"/>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32"/>
          <p:cNvCxnSpPr>
            <a:stCxn id="8" idx="3"/>
            <a:endCxn id="14" idx="1"/>
          </p:cNvCxnSpPr>
          <p:nvPr/>
        </p:nvCxnSpPr>
        <p:spPr>
          <a:xfrm>
            <a:off x="3316289" y="2501900"/>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4"/>
          <p:cNvCxnSpPr>
            <a:stCxn id="9" idx="3"/>
            <a:endCxn id="15" idx="1"/>
          </p:cNvCxnSpPr>
          <p:nvPr/>
        </p:nvCxnSpPr>
        <p:spPr>
          <a:xfrm>
            <a:off x="3316289" y="2868613"/>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427" name="Group 35"/>
          <p:cNvGrpSpPr>
            <a:grpSpLocks/>
          </p:cNvGrpSpPr>
          <p:nvPr/>
        </p:nvGrpSpPr>
        <p:grpSpPr bwMode="auto">
          <a:xfrm>
            <a:off x="5610225" y="1506539"/>
            <a:ext cx="742950" cy="1582737"/>
            <a:chOff x="1642340" y="5129482"/>
            <a:chExt cx="648072" cy="1584176"/>
          </a:xfrm>
        </p:grpSpPr>
        <p:sp>
          <p:nvSpPr>
            <p:cNvPr id="21" name="Rounded Rectangle 38"/>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22" name="Rounded Rectangle 39"/>
            <p:cNvSpPr/>
            <p:nvPr/>
          </p:nvSpPr>
          <p:spPr>
            <a:xfrm>
              <a:off x="1714348" y="5229585"/>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23" name="Rounded Rectangle 40"/>
            <p:cNvSpPr/>
            <p:nvPr/>
          </p:nvSpPr>
          <p:spPr>
            <a:xfrm>
              <a:off x="1714348" y="559504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24" name="Rounded Rectangle 41"/>
            <p:cNvSpPr/>
            <p:nvPr/>
          </p:nvSpPr>
          <p:spPr>
            <a:xfrm>
              <a:off x="1714348" y="5965266"/>
              <a:ext cx="504056" cy="2891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25" name="Rounded Rectangle 42"/>
            <p:cNvSpPr/>
            <p:nvPr/>
          </p:nvSpPr>
          <p:spPr>
            <a:xfrm>
              <a:off x="1714348" y="633231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26" name="Straight Arrow Connector 43"/>
          <p:cNvCxnSpPr>
            <a:endCxn id="22" idx="1"/>
          </p:cNvCxnSpPr>
          <p:nvPr/>
        </p:nvCxnSpPr>
        <p:spPr>
          <a:xfrm>
            <a:off x="4718051" y="174942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44"/>
          <p:cNvCxnSpPr>
            <a:endCxn id="23" idx="1"/>
          </p:cNvCxnSpPr>
          <p:nvPr/>
        </p:nvCxnSpPr>
        <p:spPr>
          <a:xfrm>
            <a:off x="4718051" y="2116138"/>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5"/>
          <p:cNvCxnSpPr>
            <a:endCxn id="24" idx="1"/>
          </p:cNvCxnSpPr>
          <p:nvPr/>
        </p:nvCxnSpPr>
        <p:spPr>
          <a:xfrm>
            <a:off x="4718051" y="248602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46"/>
          <p:cNvCxnSpPr>
            <a:endCxn id="25" idx="1"/>
          </p:cNvCxnSpPr>
          <p:nvPr/>
        </p:nvCxnSpPr>
        <p:spPr>
          <a:xfrm>
            <a:off x="4718051" y="285115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432" name="TextBox 47"/>
          <p:cNvSpPr txBox="1">
            <a:spLocks noChangeArrowheads="1"/>
          </p:cNvSpPr>
          <p:nvPr/>
        </p:nvSpPr>
        <p:spPr bwMode="auto">
          <a:xfrm>
            <a:off x="5637214" y="3203575"/>
            <a:ext cx="6889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map</a:t>
            </a:r>
          </a:p>
        </p:txBody>
      </p:sp>
      <p:sp>
        <p:nvSpPr>
          <p:cNvPr id="60433" name="TextBox 30"/>
          <p:cNvSpPr txBox="1">
            <a:spLocks noChangeArrowheads="1"/>
          </p:cNvSpPr>
          <p:nvPr/>
        </p:nvSpPr>
        <p:spPr bwMode="auto">
          <a:xfrm>
            <a:off x="2576513" y="3241676"/>
            <a:ext cx="9191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textFile</a:t>
            </a:r>
          </a:p>
        </p:txBody>
      </p:sp>
      <p:sp>
        <p:nvSpPr>
          <p:cNvPr id="60434" name="TextBox 36"/>
          <p:cNvSpPr txBox="1">
            <a:spLocks noChangeArrowheads="1"/>
          </p:cNvSpPr>
          <p:nvPr/>
        </p:nvSpPr>
        <p:spPr bwMode="auto">
          <a:xfrm>
            <a:off x="4076700" y="3219450"/>
            <a:ext cx="952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flatMap</a:t>
            </a:r>
          </a:p>
        </p:txBody>
      </p:sp>
      <p:grpSp>
        <p:nvGrpSpPr>
          <p:cNvPr id="60435" name="Group 49"/>
          <p:cNvGrpSpPr>
            <a:grpSpLocks/>
          </p:cNvGrpSpPr>
          <p:nvPr/>
        </p:nvGrpSpPr>
        <p:grpSpPr bwMode="auto">
          <a:xfrm>
            <a:off x="7429500" y="1654175"/>
            <a:ext cx="730250" cy="1231900"/>
            <a:chOff x="1642340" y="5481950"/>
            <a:chExt cx="648072" cy="1231707"/>
          </a:xfrm>
        </p:grpSpPr>
        <p:sp>
          <p:nvSpPr>
            <p:cNvPr id="34" name="Rounded Rectangle 50"/>
            <p:cNvSpPr/>
            <p:nvPr/>
          </p:nvSpPr>
          <p:spPr>
            <a:xfrm>
              <a:off x="1642340" y="5481950"/>
              <a:ext cx="648072" cy="123170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35" name="Rounded Rectangle 52"/>
            <p:cNvSpPr/>
            <p:nvPr/>
          </p:nvSpPr>
          <p:spPr>
            <a:xfrm>
              <a:off x="1714192" y="5594645"/>
              <a:ext cx="504369" cy="2888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6" name="Rounded Rectangle 53"/>
            <p:cNvSpPr/>
            <p:nvPr/>
          </p:nvSpPr>
          <p:spPr>
            <a:xfrm>
              <a:off x="1714192" y="5966062"/>
              <a:ext cx="504369" cy="2872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7" name="Rounded Rectangle 54"/>
            <p:cNvSpPr/>
            <p:nvPr/>
          </p:nvSpPr>
          <p:spPr>
            <a:xfrm>
              <a:off x="1714192" y="6331130"/>
              <a:ext cx="504369" cy="2888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38" name="Straight Arrow Connector 26"/>
          <p:cNvCxnSpPr>
            <a:endCxn id="35" idx="1"/>
          </p:cNvCxnSpPr>
          <p:nvPr/>
        </p:nvCxnSpPr>
        <p:spPr>
          <a:xfrm>
            <a:off x="6346825" y="1738314"/>
            <a:ext cx="1163638" cy="173037"/>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p:cNvCxnSpPr>
            <a:endCxn id="34" idx="1"/>
          </p:cNvCxnSpPr>
          <p:nvPr/>
        </p:nvCxnSpPr>
        <p:spPr>
          <a:xfrm>
            <a:off x="6275388" y="1768475"/>
            <a:ext cx="1154112" cy="5016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55"/>
          <p:cNvCxnSpPr>
            <a:endCxn id="37" idx="1"/>
          </p:cNvCxnSpPr>
          <p:nvPr/>
        </p:nvCxnSpPr>
        <p:spPr>
          <a:xfrm>
            <a:off x="6346825" y="1768476"/>
            <a:ext cx="1163638" cy="87947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57"/>
          <p:cNvCxnSpPr/>
          <p:nvPr/>
        </p:nvCxnSpPr>
        <p:spPr>
          <a:xfrm flipV="1">
            <a:off x="6346826" y="1911350"/>
            <a:ext cx="1154113" cy="1920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59"/>
          <p:cNvCxnSpPr>
            <a:endCxn id="34" idx="1"/>
          </p:cNvCxnSpPr>
          <p:nvPr/>
        </p:nvCxnSpPr>
        <p:spPr>
          <a:xfrm>
            <a:off x="6346826" y="2103439"/>
            <a:ext cx="1082675" cy="166687"/>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61"/>
          <p:cNvCxnSpPr>
            <a:endCxn id="37" idx="1"/>
          </p:cNvCxnSpPr>
          <p:nvPr/>
        </p:nvCxnSpPr>
        <p:spPr>
          <a:xfrm>
            <a:off x="6275389" y="2133600"/>
            <a:ext cx="1235075" cy="5143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023"/>
          <p:cNvCxnSpPr/>
          <p:nvPr/>
        </p:nvCxnSpPr>
        <p:spPr>
          <a:xfrm flipV="1">
            <a:off x="6346826" y="1911351"/>
            <a:ext cx="1082675" cy="56356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026"/>
          <p:cNvCxnSpPr>
            <a:endCxn id="34" idx="1"/>
          </p:cNvCxnSpPr>
          <p:nvPr/>
        </p:nvCxnSpPr>
        <p:spPr>
          <a:xfrm flipV="1">
            <a:off x="6346826" y="2270125"/>
            <a:ext cx="1082675" cy="2047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028"/>
          <p:cNvCxnSpPr/>
          <p:nvPr/>
        </p:nvCxnSpPr>
        <p:spPr>
          <a:xfrm>
            <a:off x="6275388" y="2490788"/>
            <a:ext cx="1225550" cy="157162"/>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30"/>
          <p:cNvCxnSpPr>
            <a:endCxn id="35" idx="1"/>
          </p:cNvCxnSpPr>
          <p:nvPr/>
        </p:nvCxnSpPr>
        <p:spPr>
          <a:xfrm flipV="1">
            <a:off x="6346825" y="1911350"/>
            <a:ext cx="1163638" cy="9286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32"/>
          <p:cNvCxnSpPr>
            <a:endCxn id="34" idx="1"/>
          </p:cNvCxnSpPr>
          <p:nvPr/>
        </p:nvCxnSpPr>
        <p:spPr>
          <a:xfrm flipV="1">
            <a:off x="6275388" y="2270125"/>
            <a:ext cx="1154112" cy="6159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34"/>
          <p:cNvCxnSpPr/>
          <p:nvPr/>
        </p:nvCxnSpPr>
        <p:spPr>
          <a:xfrm flipV="1">
            <a:off x="6346826" y="2625726"/>
            <a:ext cx="1154113" cy="21431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448" name="TextBox 75"/>
          <p:cNvSpPr txBox="1">
            <a:spLocks noChangeArrowheads="1"/>
          </p:cNvSpPr>
          <p:nvPr/>
        </p:nvSpPr>
        <p:spPr bwMode="auto">
          <a:xfrm>
            <a:off x="7188200" y="3170238"/>
            <a:ext cx="157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reduceByKey</a:t>
            </a:r>
          </a:p>
        </p:txBody>
      </p:sp>
      <p:sp>
        <p:nvSpPr>
          <p:cNvPr id="51" name="Rounded Rectangle 64"/>
          <p:cNvSpPr/>
          <p:nvPr/>
        </p:nvSpPr>
        <p:spPr>
          <a:xfrm>
            <a:off x="8948739" y="2141539"/>
            <a:ext cx="598487" cy="2889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60450" name="TextBox 67"/>
          <p:cNvSpPr txBox="1">
            <a:spLocks noChangeArrowheads="1"/>
          </p:cNvSpPr>
          <p:nvPr/>
        </p:nvSpPr>
        <p:spPr bwMode="auto">
          <a:xfrm>
            <a:off x="8818563" y="2625725"/>
            <a:ext cx="876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collect</a:t>
            </a:r>
          </a:p>
        </p:txBody>
      </p:sp>
      <p:cxnSp>
        <p:nvCxnSpPr>
          <p:cNvPr id="53" name="Straight Arrow Connector 43"/>
          <p:cNvCxnSpPr>
            <a:stCxn id="34" idx="3"/>
            <a:endCxn id="51" idx="1"/>
          </p:cNvCxnSpPr>
          <p:nvPr/>
        </p:nvCxnSpPr>
        <p:spPr>
          <a:xfrm>
            <a:off x="8159750" y="2270126"/>
            <a:ext cx="788988" cy="1587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452" name="TextBox 2"/>
          <p:cNvSpPr txBox="1">
            <a:spLocks noChangeArrowheads="1"/>
          </p:cNvSpPr>
          <p:nvPr/>
        </p:nvSpPr>
        <p:spPr bwMode="auto">
          <a:xfrm>
            <a:off x="4010025" y="1192213"/>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b="1">
                <a:latin typeface="Arial" panose="020B0604020202020204" pitchFamily="34" charset="0"/>
              </a:rPr>
              <a:t>Stage 1</a:t>
            </a:r>
          </a:p>
        </p:txBody>
      </p:sp>
      <p:sp>
        <p:nvSpPr>
          <p:cNvPr id="60453" name="TextBox 114"/>
          <p:cNvSpPr txBox="1">
            <a:spLocks noChangeArrowheads="1"/>
          </p:cNvSpPr>
          <p:nvPr/>
        </p:nvSpPr>
        <p:spPr bwMode="auto">
          <a:xfrm>
            <a:off x="7972425" y="1204914"/>
            <a:ext cx="1104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b="1">
                <a:latin typeface="Arial" panose="020B0604020202020204" pitchFamily="34" charset="0"/>
              </a:rPr>
              <a:t>Stage 2</a:t>
            </a:r>
          </a:p>
        </p:txBody>
      </p:sp>
      <p:sp>
        <p:nvSpPr>
          <p:cNvPr id="60454" name="Content Placeholder 2"/>
          <p:cNvSpPr>
            <a:spLocks noGrp="1"/>
          </p:cNvSpPr>
          <p:nvPr>
            <p:ph idx="1"/>
          </p:nvPr>
        </p:nvSpPr>
        <p:spPr>
          <a:xfrm>
            <a:off x="2338389" y="4352925"/>
            <a:ext cx="7661275" cy="1644650"/>
          </a:xfrm>
        </p:spPr>
        <p:txBody>
          <a:bodyPr>
            <a:normAutofit fontScale="85000" lnSpcReduction="20000"/>
          </a:bodyPr>
          <a:lstStyle/>
          <a:p>
            <a:r>
              <a:rPr lang="en-AU" altLang="en-US" smtClean="0"/>
              <a:t>The scheduler examines the RDD’s lineage graph to build a DAG of stages.</a:t>
            </a:r>
            <a:endParaRPr lang="en-US" altLang="en-US" smtClean="0"/>
          </a:p>
          <a:p>
            <a:r>
              <a:rPr lang="en-US" altLang="en-US" smtClean="0"/>
              <a:t>Stages are sequences of RDDs, that don’t have a Shuffle in between</a:t>
            </a:r>
          </a:p>
          <a:p>
            <a:r>
              <a:rPr lang="en-AU" altLang="en-US" smtClean="0"/>
              <a:t>The boundaries are the shuffle stages.</a:t>
            </a:r>
          </a:p>
          <a:p>
            <a:endParaRPr lang="en-US" altLang="en-US" smtClean="0"/>
          </a:p>
          <a:p>
            <a:endParaRPr lang="en-US" altLang="en-US" smtClean="0"/>
          </a:p>
          <a:p>
            <a:endParaRPr lang="en-AU" altLang="en-US" smtClean="0"/>
          </a:p>
        </p:txBody>
      </p:sp>
    </p:spTree>
    <p:extLst>
      <p:ext uri="{BB962C8B-B14F-4D97-AF65-F5344CB8AC3E}">
        <p14:creationId xmlns:p14="http://schemas.microsoft.com/office/powerpoint/2010/main" val="21679594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smtClean="0"/>
              <a:t>Execution Plan</a:t>
            </a:r>
            <a:endParaRPr lang="en-AU" dirty="0"/>
          </a:p>
        </p:txBody>
      </p:sp>
      <p:sp>
        <p:nvSpPr>
          <p:cNvPr id="4" name="Rounded Rectangle 1"/>
          <p:cNvSpPr/>
          <p:nvPr/>
        </p:nvSpPr>
        <p:spPr>
          <a:xfrm>
            <a:off x="2027238" y="1219201"/>
            <a:ext cx="5060950" cy="2449513"/>
          </a:xfrm>
          <a:prstGeom prst="roundRect">
            <a:avLst/>
          </a:prstGeom>
          <a:solidFill>
            <a:schemeClr val="accent5"/>
          </a:solidFill>
          <a:ln>
            <a:prstDash val="sysDash"/>
          </a:ln>
        </p:spPr>
        <p:style>
          <a:lnRef idx="2">
            <a:schemeClr val="accent4"/>
          </a:lnRef>
          <a:fillRef idx="1">
            <a:schemeClr val="lt1"/>
          </a:fillRef>
          <a:effectRef idx="0">
            <a:schemeClr val="accent4"/>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5" name="Rounded Rectangle 75"/>
          <p:cNvSpPr/>
          <p:nvPr/>
        </p:nvSpPr>
        <p:spPr>
          <a:xfrm>
            <a:off x="6629400" y="1214439"/>
            <a:ext cx="3392488" cy="2447925"/>
          </a:xfrm>
          <a:prstGeom prst="roundRect">
            <a:avLst/>
          </a:prstGeom>
          <a:solidFill>
            <a:schemeClr val="accent5"/>
          </a:solidFill>
          <a:ln>
            <a:prstDash val="sysDash"/>
          </a:ln>
        </p:spPr>
        <p:style>
          <a:lnRef idx="2">
            <a:schemeClr val="accent4"/>
          </a:lnRef>
          <a:fillRef idx="1">
            <a:schemeClr val="lt1"/>
          </a:fillRef>
          <a:effectRef idx="0">
            <a:schemeClr val="accent4"/>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grpSp>
        <p:nvGrpSpPr>
          <p:cNvPr id="61445" name="Group 8"/>
          <p:cNvGrpSpPr>
            <a:grpSpLocks/>
          </p:cNvGrpSpPr>
          <p:nvPr/>
        </p:nvGrpSpPr>
        <p:grpSpPr bwMode="auto">
          <a:xfrm>
            <a:off x="2655888" y="1522414"/>
            <a:ext cx="742950" cy="1584325"/>
            <a:chOff x="1642340" y="5129482"/>
            <a:chExt cx="648072" cy="1584176"/>
          </a:xfrm>
        </p:grpSpPr>
        <p:sp>
          <p:nvSpPr>
            <p:cNvPr id="7" name="Rounded Rectangle 5"/>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8" name="Rounded Rectangle 7"/>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9" name="Rounded Rectangle 16"/>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0" name="Rounded Rectangle 17"/>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1" name="Rounded Rectangle 18"/>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grpSp>
        <p:nvGrpSpPr>
          <p:cNvPr id="61446" name="Group 20"/>
          <p:cNvGrpSpPr>
            <a:grpSpLocks/>
          </p:cNvGrpSpPr>
          <p:nvPr/>
        </p:nvGrpSpPr>
        <p:grpSpPr bwMode="auto">
          <a:xfrm>
            <a:off x="4124325" y="1522414"/>
            <a:ext cx="742950" cy="1584325"/>
            <a:chOff x="1642340" y="5129482"/>
            <a:chExt cx="648072" cy="1584176"/>
          </a:xfrm>
        </p:grpSpPr>
        <p:sp>
          <p:nvSpPr>
            <p:cNvPr id="13" name="Rounded Rectangle 21"/>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14" name="Rounded Rectangle 22"/>
            <p:cNvSpPr/>
            <p:nvPr/>
          </p:nvSpPr>
          <p:spPr>
            <a:xfrm>
              <a:off x="1714348" y="522948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5" name="Rounded Rectangle 23"/>
            <p:cNvSpPr/>
            <p:nvPr/>
          </p:nvSpPr>
          <p:spPr>
            <a:xfrm>
              <a:off x="1714348" y="5594575"/>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6" name="Rounded Rectangle 24"/>
            <p:cNvSpPr/>
            <p:nvPr/>
          </p:nvSpPr>
          <p:spPr>
            <a:xfrm>
              <a:off x="1714348" y="5966015"/>
              <a:ext cx="504056" cy="287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17" name="Rounded Rectangle 25"/>
            <p:cNvSpPr/>
            <p:nvPr/>
          </p:nvSpPr>
          <p:spPr>
            <a:xfrm>
              <a:off x="1714348" y="6331106"/>
              <a:ext cx="504056"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18" name="Straight Arrow Connector 28"/>
          <p:cNvCxnSpPr>
            <a:endCxn id="14" idx="1"/>
          </p:cNvCxnSpPr>
          <p:nvPr/>
        </p:nvCxnSpPr>
        <p:spPr>
          <a:xfrm>
            <a:off x="3232151" y="176530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0"/>
          <p:cNvCxnSpPr>
            <a:endCxn id="15" idx="1"/>
          </p:cNvCxnSpPr>
          <p:nvPr/>
        </p:nvCxnSpPr>
        <p:spPr>
          <a:xfrm>
            <a:off x="3232151" y="2132013"/>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2"/>
          <p:cNvCxnSpPr>
            <a:stCxn id="10" idx="3"/>
            <a:endCxn id="16" idx="1"/>
          </p:cNvCxnSpPr>
          <p:nvPr/>
        </p:nvCxnSpPr>
        <p:spPr>
          <a:xfrm>
            <a:off x="3316289" y="2501900"/>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4"/>
          <p:cNvCxnSpPr>
            <a:stCxn id="11" idx="3"/>
            <a:endCxn id="17" idx="1"/>
          </p:cNvCxnSpPr>
          <p:nvPr/>
        </p:nvCxnSpPr>
        <p:spPr>
          <a:xfrm>
            <a:off x="3316289" y="2868613"/>
            <a:ext cx="890587"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1451" name="Group 35"/>
          <p:cNvGrpSpPr>
            <a:grpSpLocks/>
          </p:cNvGrpSpPr>
          <p:nvPr/>
        </p:nvGrpSpPr>
        <p:grpSpPr bwMode="auto">
          <a:xfrm>
            <a:off x="5610225" y="1506539"/>
            <a:ext cx="742950" cy="1582737"/>
            <a:chOff x="1642340" y="5129482"/>
            <a:chExt cx="648072" cy="1584176"/>
          </a:xfrm>
        </p:grpSpPr>
        <p:sp>
          <p:nvSpPr>
            <p:cNvPr id="23" name="Rounded Rectangle 38"/>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24" name="Rounded Rectangle 39"/>
            <p:cNvSpPr/>
            <p:nvPr/>
          </p:nvSpPr>
          <p:spPr>
            <a:xfrm>
              <a:off x="1714348" y="5229585"/>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25" name="Rounded Rectangle 40"/>
            <p:cNvSpPr/>
            <p:nvPr/>
          </p:nvSpPr>
          <p:spPr>
            <a:xfrm>
              <a:off x="1714348" y="559504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26" name="Rounded Rectangle 41"/>
            <p:cNvSpPr/>
            <p:nvPr/>
          </p:nvSpPr>
          <p:spPr>
            <a:xfrm>
              <a:off x="1714348" y="5965266"/>
              <a:ext cx="504056" cy="2891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27" name="Rounded Rectangle 42"/>
            <p:cNvSpPr/>
            <p:nvPr/>
          </p:nvSpPr>
          <p:spPr>
            <a:xfrm>
              <a:off x="1714348" y="6332312"/>
              <a:ext cx="504056" cy="287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28" name="Straight Arrow Connector 43"/>
          <p:cNvCxnSpPr>
            <a:endCxn id="24" idx="1"/>
          </p:cNvCxnSpPr>
          <p:nvPr/>
        </p:nvCxnSpPr>
        <p:spPr>
          <a:xfrm>
            <a:off x="4718051" y="174942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44"/>
          <p:cNvCxnSpPr>
            <a:endCxn id="25" idx="1"/>
          </p:cNvCxnSpPr>
          <p:nvPr/>
        </p:nvCxnSpPr>
        <p:spPr>
          <a:xfrm>
            <a:off x="4718051" y="2116138"/>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45"/>
          <p:cNvCxnSpPr>
            <a:endCxn id="26" idx="1"/>
          </p:cNvCxnSpPr>
          <p:nvPr/>
        </p:nvCxnSpPr>
        <p:spPr>
          <a:xfrm>
            <a:off x="4718051" y="2486025"/>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6"/>
          <p:cNvCxnSpPr>
            <a:endCxn id="27" idx="1"/>
          </p:cNvCxnSpPr>
          <p:nvPr/>
        </p:nvCxnSpPr>
        <p:spPr>
          <a:xfrm>
            <a:off x="4718051" y="2851150"/>
            <a:ext cx="974725" cy="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456" name="TextBox 47"/>
          <p:cNvSpPr txBox="1">
            <a:spLocks noChangeArrowheads="1"/>
          </p:cNvSpPr>
          <p:nvPr/>
        </p:nvSpPr>
        <p:spPr bwMode="auto">
          <a:xfrm>
            <a:off x="5637214" y="3203575"/>
            <a:ext cx="6889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map</a:t>
            </a:r>
          </a:p>
        </p:txBody>
      </p:sp>
      <p:sp>
        <p:nvSpPr>
          <p:cNvPr id="61457" name="TextBox 32"/>
          <p:cNvSpPr txBox="1">
            <a:spLocks noChangeArrowheads="1"/>
          </p:cNvSpPr>
          <p:nvPr/>
        </p:nvSpPr>
        <p:spPr bwMode="auto">
          <a:xfrm>
            <a:off x="2576513" y="3241676"/>
            <a:ext cx="9191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textFile</a:t>
            </a:r>
          </a:p>
        </p:txBody>
      </p:sp>
      <p:sp>
        <p:nvSpPr>
          <p:cNvPr id="61458" name="TextBox 36"/>
          <p:cNvSpPr txBox="1">
            <a:spLocks noChangeArrowheads="1"/>
          </p:cNvSpPr>
          <p:nvPr/>
        </p:nvSpPr>
        <p:spPr bwMode="auto">
          <a:xfrm>
            <a:off x="4076700" y="3219450"/>
            <a:ext cx="952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flatMap</a:t>
            </a:r>
          </a:p>
        </p:txBody>
      </p:sp>
      <p:grpSp>
        <p:nvGrpSpPr>
          <p:cNvPr id="61459" name="Group 49"/>
          <p:cNvGrpSpPr>
            <a:grpSpLocks/>
          </p:cNvGrpSpPr>
          <p:nvPr/>
        </p:nvGrpSpPr>
        <p:grpSpPr bwMode="auto">
          <a:xfrm>
            <a:off x="7429500" y="1654175"/>
            <a:ext cx="730250" cy="1231900"/>
            <a:chOff x="1642340" y="5481950"/>
            <a:chExt cx="648072" cy="1231707"/>
          </a:xfrm>
        </p:grpSpPr>
        <p:sp>
          <p:nvSpPr>
            <p:cNvPr id="36" name="Rounded Rectangle 50"/>
            <p:cNvSpPr/>
            <p:nvPr/>
          </p:nvSpPr>
          <p:spPr>
            <a:xfrm>
              <a:off x="1642340" y="5481950"/>
              <a:ext cx="648072" cy="123170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37" name="Rounded Rectangle 52"/>
            <p:cNvSpPr/>
            <p:nvPr/>
          </p:nvSpPr>
          <p:spPr>
            <a:xfrm>
              <a:off x="1714192" y="5594645"/>
              <a:ext cx="504369" cy="2888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8" name="Rounded Rectangle 53"/>
            <p:cNvSpPr/>
            <p:nvPr/>
          </p:nvSpPr>
          <p:spPr>
            <a:xfrm>
              <a:off x="1714192" y="5966062"/>
              <a:ext cx="504369" cy="2872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39" name="Rounded Rectangle 54"/>
            <p:cNvSpPr/>
            <p:nvPr/>
          </p:nvSpPr>
          <p:spPr>
            <a:xfrm>
              <a:off x="1714192" y="6331130"/>
              <a:ext cx="504369" cy="2888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cxnSp>
        <p:nvCxnSpPr>
          <p:cNvPr id="40" name="Straight Arrow Connector 26"/>
          <p:cNvCxnSpPr>
            <a:endCxn id="37" idx="1"/>
          </p:cNvCxnSpPr>
          <p:nvPr/>
        </p:nvCxnSpPr>
        <p:spPr>
          <a:xfrm>
            <a:off x="6346825" y="1738314"/>
            <a:ext cx="1163638" cy="173037"/>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29"/>
          <p:cNvCxnSpPr>
            <a:endCxn id="36" idx="1"/>
          </p:cNvCxnSpPr>
          <p:nvPr/>
        </p:nvCxnSpPr>
        <p:spPr>
          <a:xfrm>
            <a:off x="6275388" y="1768475"/>
            <a:ext cx="1154112" cy="5016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55"/>
          <p:cNvCxnSpPr>
            <a:endCxn id="39" idx="1"/>
          </p:cNvCxnSpPr>
          <p:nvPr/>
        </p:nvCxnSpPr>
        <p:spPr>
          <a:xfrm>
            <a:off x="6346825" y="1768476"/>
            <a:ext cx="1163638" cy="87947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57"/>
          <p:cNvCxnSpPr/>
          <p:nvPr/>
        </p:nvCxnSpPr>
        <p:spPr>
          <a:xfrm flipV="1">
            <a:off x="6346826" y="1911350"/>
            <a:ext cx="1154113" cy="1920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9"/>
          <p:cNvCxnSpPr>
            <a:endCxn id="36" idx="1"/>
          </p:cNvCxnSpPr>
          <p:nvPr/>
        </p:nvCxnSpPr>
        <p:spPr>
          <a:xfrm>
            <a:off x="6346826" y="2103439"/>
            <a:ext cx="1082675" cy="166687"/>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61"/>
          <p:cNvCxnSpPr>
            <a:endCxn id="39" idx="1"/>
          </p:cNvCxnSpPr>
          <p:nvPr/>
        </p:nvCxnSpPr>
        <p:spPr>
          <a:xfrm>
            <a:off x="6275389" y="2133600"/>
            <a:ext cx="1235075" cy="5143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023"/>
          <p:cNvCxnSpPr/>
          <p:nvPr/>
        </p:nvCxnSpPr>
        <p:spPr>
          <a:xfrm flipV="1">
            <a:off x="6346826" y="1911351"/>
            <a:ext cx="1082675" cy="56356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26"/>
          <p:cNvCxnSpPr>
            <a:endCxn id="36" idx="1"/>
          </p:cNvCxnSpPr>
          <p:nvPr/>
        </p:nvCxnSpPr>
        <p:spPr>
          <a:xfrm flipV="1">
            <a:off x="6346826" y="2270125"/>
            <a:ext cx="1082675" cy="2047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28"/>
          <p:cNvCxnSpPr/>
          <p:nvPr/>
        </p:nvCxnSpPr>
        <p:spPr>
          <a:xfrm>
            <a:off x="6275388" y="2490788"/>
            <a:ext cx="1225550" cy="157162"/>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30"/>
          <p:cNvCxnSpPr>
            <a:endCxn id="37" idx="1"/>
          </p:cNvCxnSpPr>
          <p:nvPr/>
        </p:nvCxnSpPr>
        <p:spPr>
          <a:xfrm flipV="1">
            <a:off x="6346825" y="1911350"/>
            <a:ext cx="1163638" cy="9286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032"/>
          <p:cNvCxnSpPr>
            <a:endCxn id="36" idx="1"/>
          </p:cNvCxnSpPr>
          <p:nvPr/>
        </p:nvCxnSpPr>
        <p:spPr>
          <a:xfrm flipV="1">
            <a:off x="6275388" y="2270125"/>
            <a:ext cx="1154112" cy="6159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34"/>
          <p:cNvCxnSpPr/>
          <p:nvPr/>
        </p:nvCxnSpPr>
        <p:spPr>
          <a:xfrm flipV="1">
            <a:off x="6346826" y="2625726"/>
            <a:ext cx="1154113" cy="21431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472" name="TextBox 75"/>
          <p:cNvSpPr txBox="1">
            <a:spLocks noChangeArrowheads="1"/>
          </p:cNvSpPr>
          <p:nvPr/>
        </p:nvSpPr>
        <p:spPr bwMode="auto">
          <a:xfrm>
            <a:off x="7188200" y="3170238"/>
            <a:ext cx="157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reduceByKey</a:t>
            </a:r>
          </a:p>
        </p:txBody>
      </p:sp>
      <p:sp>
        <p:nvSpPr>
          <p:cNvPr id="53" name="Rounded Rectangle 64"/>
          <p:cNvSpPr/>
          <p:nvPr/>
        </p:nvSpPr>
        <p:spPr>
          <a:xfrm>
            <a:off x="8948739" y="2141539"/>
            <a:ext cx="598487" cy="2889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61474" name="TextBox 67"/>
          <p:cNvSpPr txBox="1">
            <a:spLocks noChangeArrowheads="1"/>
          </p:cNvSpPr>
          <p:nvPr/>
        </p:nvSpPr>
        <p:spPr bwMode="auto">
          <a:xfrm>
            <a:off x="8818563" y="2625725"/>
            <a:ext cx="876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Arial" panose="020B0604020202020204" pitchFamily="34" charset="0"/>
              </a:rPr>
              <a:t>collect</a:t>
            </a:r>
          </a:p>
        </p:txBody>
      </p:sp>
      <p:cxnSp>
        <p:nvCxnSpPr>
          <p:cNvPr id="55" name="Straight Arrow Connector 43"/>
          <p:cNvCxnSpPr>
            <a:stCxn id="36" idx="3"/>
            <a:endCxn id="53" idx="1"/>
          </p:cNvCxnSpPr>
          <p:nvPr/>
        </p:nvCxnSpPr>
        <p:spPr>
          <a:xfrm>
            <a:off x="8159750" y="2270126"/>
            <a:ext cx="788988" cy="1587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476" name="TextBox 2"/>
          <p:cNvSpPr txBox="1">
            <a:spLocks noChangeArrowheads="1"/>
          </p:cNvSpPr>
          <p:nvPr/>
        </p:nvSpPr>
        <p:spPr bwMode="auto">
          <a:xfrm>
            <a:off x="4010025" y="1192213"/>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b="1">
                <a:latin typeface="Arial" panose="020B0604020202020204" pitchFamily="34" charset="0"/>
              </a:rPr>
              <a:t>Stage 1</a:t>
            </a:r>
          </a:p>
        </p:txBody>
      </p:sp>
      <p:sp>
        <p:nvSpPr>
          <p:cNvPr id="61477" name="TextBox 114"/>
          <p:cNvSpPr txBox="1">
            <a:spLocks noChangeArrowheads="1"/>
          </p:cNvSpPr>
          <p:nvPr/>
        </p:nvSpPr>
        <p:spPr bwMode="auto">
          <a:xfrm>
            <a:off x="7972425" y="1204914"/>
            <a:ext cx="1104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b="1">
                <a:latin typeface="Arial" panose="020B0604020202020204" pitchFamily="34" charset="0"/>
              </a:rPr>
              <a:t>Stage 2</a:t>
            </a:r>
          </a:p>
        </p:txBody>
      </p:sp>
      <p:sp>
        <p:nvSpPr>
          <p:cNvPr id="58" name="Down Arrow 7"/>
          <p:cNvSpPr/>
          <p:nvPr/>
        </p:nvSpPr>
        <p:spPr>
          <a:xfrm>
            <a:off x="5695950" y="4011614"/>
            <a:ext cx="520700" cy="649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59" name="Rounded Rectangle 126"/>
          <p:cNvSpPr/>
          <p:nvPr/>
        </p:nvSpPr>
        <p:spPr>
          <a:xfrm>
            <a:off x="4749800" y="4508501"/>
            <a:ext cx="647700" cy="1584325"/>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60" name="Rounded Rectangle 127"/>
          <p:cNvSpPr/>
          <p:nvPr/>
        </p:nvSpPr>
        <p:spPr>
          <a:xfrm>
            <a:off x="4821239" y="4608514"/>
            <a:ext cx="504825" cy="2889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61" name="Rounded Rectangle 128"/>
          <p:cNvSpPr/>
          <p:nvPr/>
        </p:nvSpPr>
        <p:spPr>
          <a:xfrm>
            <a:off x="4821239" y="4975225"/>
            <a:ext cx="504825" cy="2873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62" name="Rounded Rectangle 129"/>
          <p:cNvSpPr/>
          <p:nvPr/>
        </p:nvSpPr>
        <p:spPr>
          <a:xfrm>
            <a:off x="4821239" y="5345114"/>
            <a:ext cx="504825" cy="2889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63" name="Rounded Rectangle 130"/>
          <p:cNvSpPr/>
          <p:nvPr/>
        </p:nvSpPr>
        <p:spPr>
          <a:xfrm>
            <a:off x="4821239" y="5711825"/>
            <a:ext cx="504825" cy="2873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64" name="Rounded Rectangle 131"/>
          <p:cNvSpPr/>
          <p:nvPr/>
        </p:nvSpPr>
        <p:spPr>
          <a:xfrm>
            <a:off x="6480175" y="4668838"/>
            <a:ext cx="647700" cy="12319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65" name="Rounded Rectangle 132"/>
          <p:cNvSpPr/>
          <p:nvPr/>
        </p:nvSpPr>
        <p:spPr>
          <a:xfrm>
            <a:off x="6551614" y="4783139"/>
            <a:ext cx="504825" cy="28733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66" name="Rounded Rectangle 133"/>
          <p:cNvSpPr/>
          <p:nvPr/>
        </p:nvSpPr>
        <p:spPr>
          <a:xfrm>
            <a:off x="6551614" y="5153026"/>
            <a:ext cx="504825" cy="2889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67" name="Rounded Rectangle 134"/>
          <p:cNvSpPr/>
          <p:nvPr/>
        </p:nvSpPr>
        <p:spPr>
          <a:xfrm>
            <a:off x="6551614" y="5519739"/>
            <a:ext cx="504825" cy="28733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cxnSp>
        <p:nvCxnSpPr>
          <p:cNvPr id="68" name="Straight Arrow Connector 135"/>
          <p:cNvCxnSpPr>
            <a:stCxn id="60" idx="3"/>
            <a:endCxn id="65" idx="1"/>
          </p:cNvCxnSpPr>
          <p:nvPr/>
        </p:nvCxnSpPr>
        <p:spPr>
          <a:xfrm>
            <a:off x="5326063" y="4752975"/>
            <a:ext cx="1225550" cy="17303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36"/>
          <p:cNvCxnSpPr>
            <a:stCxn id="61" idx="3"/>
          </p:cNvCxnSpPr>
          <p:nvPr/>
        </p:nvCxnSpPr>
        <p:spPr>
          <a:xfrm flipV="1">
            <a:off x="5326063" y="4926014"/>
            <a:ext cx="1225550" cy="19367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37"/>
          <p:cNvCxnSpPr>
            <a:stCxn id="62" idx="3"/>
          </p:cNvCxnSpPr>
          <p:nvPr/>
        </p:nvCxnSpPr>
        <p:spPr>
          <a:xfrm flipV="1">
            <a:off x="5326063" y="4926013"/>
            <a:ext cx="1154112" cy="563562"/>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38"/>
          <p:cNvCxnSpPr>
            <a:endCxn id="64" idx="1"/>
          </p:cNvCxnSpPr>
          <p:nvPr/>
        </p:nvCxnSpPr>
        <p:spPr>
          <a:xfrm flipV="1">
            <a:off x="5326063" y="5284788"/>
            <a:ext cx="1154112" cy="61595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7"/>
          <p:cNvCxnSpPr>
            <a:endCxn id="67" idx="1"/>
          </p:cNvCxnSpPr>
          <p:nvPr/>
        </p:nvCxnSpPr>
        <p:spPr>
          <a:xfrm flipV="1">
            <a:off x="5397501" y="5662614"/>
            <a:ext cx="1154113" cy="23812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19"/>
          <p:cNvCxnSpPr/>
          <p:nvPr/>
        </p:nvCxnSpPr>
        <p:spPr>
          <a:xfrm flipV="1">
            <a:off x="5345114" y="4883150"/>
            <a:ext cx="1082675" cy="101758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21"/>
          <p:cNvCxnSpPr>
            <a:endCxn id="67" idx="1"/>
          </p:cNvCxnSpPr>
          <p:nvPr/>
        </p:nvCxnSpPr>
        <p:spPr>
          <a:xfrm>
            <a:off x="5326063" y="5519739"/>
            <a:ext cx="1225550" cy="14287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23"/>
          <p:cNvCxnSpPr>
            <a:stCxn id="60" idx="3"/>
            <a:endCxn id="64" idx="1"/>
          </p:cNvCxnSpPr>
          <p:nvPr/>
        </p:nvCxnSpPr>
        <p:spPr>
          <a:xfrm>
            <a:off x="5326063" y="4752976"/>
            <a:ext cx="1154112" cy="53181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25"/>
          <p:cNvCxnSpPr>
            <a:stCxn id="60" idx="3"/>
            <a:endCxn id="67" idx="1"/>
          </p:cNvCxnSpPr>
          <p:nvPr/>
        </p:nvCxnSpPr>
        <p:spPr>
          <a:xfrm>
            <a:off x="5326063" y="4752975"/>
            <a:ext cx="1225550" cy="909638"/>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27"/>
          <p:cNvCxnSpPr>
            <a:endCxn id="66" idx="1"/>
          </p:cNvCxnSpPr>
          <p:nvPr/>
        </p:nvCxnSpPr>
        <p:spPr>
          <a:xfrm>
            <a:off x="5345113" y="5153026"/>
            <a:ext cx="1206500" cy="144463"/>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29"/>
          <p:cNvCxnSpPr/>
          <p:nvPr/>
        </p:nvCxnSpPr>
        <p:spPr>
          <a:xfrm>
            <a:off x="5345113" y="5141913"/>
            <a:ext cx="1187450" cy="520700"/>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31"/>
          <p:cNvCxnSpPr>
            <a:endCxn id="64" idx="1"/>
          </p:cNvCxnSpPr>
          <p:nvPr/>
        </p:nvCxnSpPr>
        <p:spPr>
          <a:xfrm flipV="1">
            <a:off x="5345113" y="5284789"/>
            <a:ext cx="1135062" cy="174625"/>
          </a:xfrm>
          <a:prstGeom prst="straightConnector1">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500" name="TextBox 139"/>
          <p:cNvSpPr txBox="1">
            <a:spLocks noChangeArrowheads="1"/>
          </p:cNvSpPr>
          <p:nvPr/>
        </p:nvSpPr>
        <p:spPr bwMode="auto">
          <a:xfrm>
            <a:off x="4543426" y="6029325"/>
            <a:ext cx="105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b="1">
                <a:latin typeface="Arial" panose="020B0604020202020204" pitchFamily="34" charset="0"/>
              </a:rPr>
              <a:t>Stage 1</a:t>
            </a:r>
          </a:p>
        </p:txBody>
      </p:sp>
      <p:sp>
        <p:nvSpPr>
          <p:cNvPr id="61501" name="TextBox 140"/>
          <p:cNvSpPr txBox="1">
            <a:spLocks noChangeArrowheads="1"/>
          </p:cNvSpPr>
          <p:nvPr/>
        </p:nvSpPr>
        <p:spPr bwMode="auto">
          <a:xfrm>
            <a:off x="6270626" y="5984875"/>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b="1">
                <a:latin typeface="Arial" panose="020B0604020202020204" pitchFamily="34" charset="0"/>
              </a:rPr>
              <a:t>Stage 2</a:t>
            </a:r>
          </a:p>
        </p:txBody>
      </p:sp>
      <p:sp>
        <p:nvSpPr>
          <p:cNvPr id="82" name="TextBox 32"/>
          <p:cNvSpPr txBox="1">
            <a:spLocks noChangeArrowheads="1"/>
          </p:cNvSpPr>
          <p:nvPr/>
        </p:nvSpPr>
        <p:spPr bwMode="auto">
          <a:xfrm>
            <a:off x="2027239" y="4772025"/>
            <a:ext cx="26130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 typeface="Calibri" panose="020F0502020204030204" pitchFamily="34" charset="0"/>
              <a:buAutoNum type="arabicPeriod"/>
            </a:pPr>
            <a:r>
              <a:rPr kumimoji="0" lang="en-US" altLang="en-US">
                <a:latin typeface="Arial" panose="020B0604020202020204" pitchFamily="34" charset="0"/>
              </a:rPr>
              <a:t>Read HDFS split</a:t>
            </a:r>
          </a:p>
          <a:p>
            <a:pPr eaLnBrk="1" hangingPunct="1">
              <a:spcBef>
                <a:spcPct val="0"/>
              </a:spcBef>
              <a:buClrTx/>
              <a:buSzTx/>
              <a:buFont typeface="Calibri" panose="020F0502020204030204" pitchFamily="34" charset="0"/>
              <a:buAutoNum type="arabicPeriod"/>
            </a:pPr>
            <a:r>
              <a:rPr kumimoji="0" lang="en-US" altLang="en-US">
                <a:latin typeface="Arial" panose="020B0604020202020204" pitchFamily="34" charset="0"/>
              </a:rPr>
              <a:t>Apply both the maps</a:t>
            </a:r>
          </a:p>
          <a:p>
            <a:pPr eaLnBrk="1" hangingPunct="1">
              <a:spcBef>
                <a:spcPct val="0"/>
              </a:spcBef>
              <a:buClrTx/>
              <a:buSzTx/>
              <a:buFont typeface="Calibri" panose="020F0502020204030204" pitchFamily="34" charset="0"/>
              <a:buAutoNum type="arabicPeriod"/>
            </a:pPr>
            <a:r>
              <a:rPr kumimoji="0" lang="en-US" altLang="en-US">
                <a:latin typeface="Arial" panose="020B0604020202020204" pitchFamily="34" charset="0"/>
              </a:rPr>
              <a:t>Start Partial reduce</a:t>
            </a:r>
          </a:p>
          <a:p>
            <a:pPr eaLnBrk="1" hangingPunct="1">
              <a:spcBef>
                <a:spcPct val="0"/>
              </a:spcBef>
              <a:buClrTx/>
              <a:buSzTx/>
              <a:buFont typeface="Calibri" panose="020F0502020204030204" pitchFamily="34" charset="0"/>
              <a:buAutoNum type="arabicPeriod"/>
            </a:pPr>
            <a:r>
              <a:rPr kumimoji="0" lang="en-US" altLang="en-US">
                <a:latin typeface="Arial" panose="020B0604020202020204" pitchFamily="34" charset="0"/>
              </a:rPr>
              <a:t>Write shuffle data</a:t>
            </a:r>
          </a:p>
        </p:txBody>
      </p:sp>
      <p:sp>
        <p:nvSpPr>
          <p:cNvPr id="83" name="TextBox 141"/>
          <p:cNvSpPr txBox="1">
            <a:spLocks noChangeArrowheads="1"/>
          </p:cNvSpPr>
          <p:nvPr/>
        </p:nvSpPr>
        <p:spPr bwMode="auto">
          <a:xfrm>
            <a:off x="7580314" y="4800600"/>
            <a:ext cx="2441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 typeface="Calibri" panose="020F0502020204030204" pitchFamily="34" charset="0"/>
              <a:buAutoNum type="arabicPeriod"/>
            </a:pPr>
            <a:r>
              <a:rPr kumimoji="0" lang="en-US" altLang="en-US">
                <a:latin typeface="Arial" panose="020B0604020202020204" pitchFamily="34" charset="0"/>
              </a:rPr>
              <a:t>Read shuffle data</a:t>
            </a:r>
          </a:p>
          <a:p>
            <a:pPr eaLnBrk="1" hangingPunct="1">
              <a:spcBef>
                <a:spcPct val="0"/>
              </a:spcBef>
              <a:buClrTx/>
              <a:buSzTx/>
              <a:buFont typeface="Calibri" panose="020F0502020204030204" pitchFamily="34" charset="0"/>
              <a:buAutoNum type="arabicPeriod"/>
            </a:pPr>
            <a:r>
              <a:rPr kumimoji="0" lang="en-US" altLang="en-US">
                <a:latin typeface="Arial" panose="020B0604020202020204" pitchFamily="34" charset="0"/>
              </a:rPr>
              <a:t>Final reduce</a:t>
            </a:r>
          </a:p>
          <a:p>
            <a:pPr eaLnBrk="1" hangingPunct="1">
              <a:spcBef>
                <a:spcPct val="0"/>
              </a:spcBef>
              <a:buClrTx/>
              <a:buSzTx/>
              <a:buFont typeface="Calibri" panose="020F0502020204030204" pitchFamily="34" charset="0"/>
              <a:buAutoNum type="arabicPeriod"/>
            </a:pPr>
            <a:r>
              <a:rPr kumimoji="0" lang="en-US" altLang="en-US">
                <a:latin typeface="Arial" panose="020B0604020202020204" pitchFamily="34" charset="0"/>
              </a:rPr>
              <a:t>Send result to driver program</a:t>
            </a:r>
          </a:p>
        </p:txBody>
      </p:sp>
    </p:spTree>
    <p:extLst>
      <p:ext uri="{BB962C8B-B14F-4D97-AF65-F5344CB8AC3E}">
        <p14:creationId xmlns:p14="http://schemas.microsoft.com/office/powerpoint/2010/main" val="471656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smtClean="0"/>
              <a:t>Stage Execution</a:t>
            </a:r>
            <a:endParaRPr lang="en-AU" dirty="0"/>
          </a:p>
        </p:txBody>
      </p:sp>
      <p:sp>
        <p:nvSpPr>
          <p:cNvPr id="62467" name="Content Placeholder 2"/>
          <p:cNvSpPr>
            <a:spLocks noGrp="1"/>
          </p:cNvSpPr>
          <p:nvPr>
            <p:ph idx="1"/>
          </p:nvPr>
        </p:nvSpPr>
        <p:spPr>
          <a:xfrm>
            <a:off x="2338389" y="3695701"/>
            <a:ext cx="7661275" cy="2301875"/>
          </a:xfrm>
        </p:spPr>
        <p:txBody>
          <a:bodyPr>
            <a:normAutofit fontScale="92500" lnSpcReduction="10000"/>
          </a:bodyPr>
          <a:lstStyle/>
          <a:p>
            <a:r>
              <a:rPr lang="en-US" altLang="en-US" smtClean="0"/>
              <a:t>Create a task for each Partition in the new RDD</a:t>
            </a:r>
          </a:p>
          <a:p>
            <a:r>
              <a:rPr lang="en-US" altLang="en-US" smtClean="0"/>
              <a:t>Serialize the Task</a:t>
            </a:r>
          </a:p>
          <a:p>
            <a:r>
              <a:rPr lang="en-US" altLang="en-US" smtClean="0"/>
              <a:t>Schedule and ship Tasks to Slaves</a:t>
            </a:r>
          </a:p>
          <a:p>
            <a:endParaRPr lang="en-US" altLang="en-US" smtClean="0"/>
          </a:p>
          <a:p>
            <a:r>
              <a:rPr lang="en-US" altLang="en-US" smtClean="0"/>
              <a:t>All this happens internally</a:t>
            </a:r>
            <a:endParaRPr lang="en-AU" altLang="en-US" smtClean="0"/>
          </a:p>
        </p:txBody>
      </p:sp>
      <p:grpSp>
        <p:nvGrpSpPr>
          <p:cNvPr id="62468" name="Group 115"/>
          <p:cNvGrpSpPr>
            <a:grpSpLocks/>
          </p:cNvGrpSpPr>
          <p:nvPr/>
        </p:nvGrpSpPr>
        <p:grpSpPr bwMode="auto">
          <a:xfrm>
            <a:off x="5275263" y="1273176"/>
            <a:ext cx="647700" cy="1584325"/>
            <a:chOff x="1642340" y="5129482"/>
            <a:chExt cx="648072" cy="1584176"/>
          </a:xfrm>
        </p:grpSpPr>
        <p:sp>
          <p:nvSpPr>
            <p:cNvPr id="5" name="Rounded Rectangle 116"/>
            <p:cNvSpPr/>
            <p:nvPr/>
          </p:nvSpPr>
          <p:spPr>
            <a:xfrm>
              <a:off x="1642340" y="5129482"/>
              <a:ext cx="648072" cy="1584176"/>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000000"/>
                </a:solidFill>
                <a:latin typeface="Calibri" pitchFamily="34" charset="0"/>
              </a:endParaRPr>
            </a:p>
          </p:txBody>
        </p:sp>
        <p:sp>
          <p:nvSpPr>
            <p:cNvPr id="6" name="Rounded Rectangle 117"/>
            <p:cNvSpPr/>
            <p:nvPr/>
          </p:nvSpPr>
          <p:spPr>
            <a:xfrm>
              <a:off x="1713818" y="5229486"/>
              <a:ext cx="505115" cy="2873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7" name="Rounded Rectangle 118"/>
            <p:cNvSpPr/>
            <p:nvPr/>
          </p:nvSpPr>
          <p:spPr>
            <a:xfrm>
              <a:off x="1713818" y="5594576"/>
              <a:ext cx="505115"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8" name="Rounded Rectangle 119"/>
            <p:cNvSpPr/>
            <p:nvPr/>
          </p:nvSpPr>
          <p:spPr>
            <a:xfrm>
              <a:off x="1713818" y="5966016"/>
              <a:ext cx="505115" cy="2873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sp>
          <p:nvSpPr>
            <p:cNvPr id="9" name="Rounded Rectangle 120"/>
            <p:cNvSpPr/>
            <p:nvPr/>
          </p:nvSpPr>
          <p:spPr>
            <a:xfrm>
              <a:off x="1713818" y="6331107"/>
              <a:ext cx="505115" cy="2888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defRPr/>
              </a:pPr>
              <a:endParaRPr lang="en-US" altLang="en-US" sz="1800">
                <a:solidFill>
                  <a:srgbClr val="FFFFFF"/>
                </a:solidFill>
                <a:latin typeface="Calibri" pitchFamily="34" charset="0"/>
              </a:endParaRPr>
            </a:p>
          </p:txBody>
        </p:sp>
      </p:grpSp>
      <p:sp>
        <p:nvSpPr>
          <p:cNvPr id="62469" name="TextBox 121"/>
          <p:cNvSpPr txBox="1">
            <a:spLocks noChangeArrowheads="1"/>
          </p:cNvSpPr>
          <p:nvPr/>
        </p:nvSpPr>
        <p:spPr bwMode="auto">
          <a:xfrm>
            <a:off x="5872164" y="1333500"/>
            <a:ext cx="719137"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eaLnBrk="1" hangingPunct="1">
              <a:spcBef>
                <a:spcPct val="0"/>
              </a:spcBef>
              <a:buClrTx/>
              <a:buSzTx/>
              <a:buFontTx/>
              <a:buNone/>
            </a:pPr>
            <a:r>
              <a:rPr kumimoji="0" lang="en-US" altLang="en-US" sz="1400">
                <a:latin typeface="Arial" panose="020B0604020202020204" pitchFamily="34" charset="0"/>
              </a:rPr>
              <a:t>Task 1</a:t>
            </a:r>
            <a:endParaRPr kumimoji="0" lang="en-US" altLang="en-US">
              <a:latin typeface="Arial" panose="020B0604020202020204" pitchFamily="34" charset="0"/>
            </a:endParaRPr>
          </a:p>
        </p:txBody>
      </p:sp>
      <p:sp>
        <p:nvSpPr>
          <p:cNvPr id="62470" name="TextBox 122"/>
          <p:cNvSpPr txBox="1">
            <a:spLocks noChangeArrowheads="1"/>
          </p:cNvSpPr>
          <p:nvPr/>
        </p:nvSpPr>
        <p:spPr bwMode="auto">
          <a:xfrm>
            <a:off x="5872164" y="1765300"/>
            <a:ext cx="719137"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eaLnBrk="1" hangingPunct="1">
              <a:spcBef>
                <a:spcPct val="0"/>
              </a:spcBef>
              <a:buClrTx/>
              <a:buSzTx/>
              <a:buFontTx/>
              <a:buNone/>
            </a:pPr>
            <a:r>
              <a:rPr kumimoji="0" lang="en-US" altLang="en-US" sz="1400">
                <a:latin typeface="Arial" panose="020B0604020202020204" pitchFamily="34" charset="0"/>
              </a:rPr>
              <a:t>Task 2</a:t>
            </a:r>
            <a:endParaRPr kumimoji="0" lang="en-US" altLang="en-US">
              <a:latin typeface="Arial" panose="020B0604020202020204" pitchFamily="34" charset="0"/>
            </a:endParaRPr>
          </a:p>
        </p:txBody>
      </p:sp>
      <p:sp>
        <p:nvSpPr>
          <p:cNvPr id="62471" name="TextBox 123"/>
          <p:cNvSpPr txBox="1">
            <a:spLocks noChangeArrowheads="1"/>
          </p:cNvSpPr>
          <p:nvPr/>
        </p:nvSpPr>
        <p:spPr bwMode="auto">
          <a:xfrm>
            <a:off x="5872164" y="2125664"/>
            <a:ext cx="71913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eaLnBrk="1" hangingPunct="1">
              <a:spcBef>
                <a:spcPct val="0"/>
              </a:spcBef>
              <a:buClrTx/>
              <a:buSzTx/>
              <a:buFontTx/>
              <a:buNone/>
            </a:pPr>
            <a:r>
              <a:rPr kumimoji="0" lang="en-US" altLang="en-US" sz="1400">
                <a:latin typeface="Arial" panose="020B0604020202020204" pitchFamily="34" charset="0"/>
              </a:rPr>
              <a:t>Task 2</a:t>
            </a:r>
            <a:endParaRPr kumimoji="0" lang="en-US" altLang="en-US">
              <a:latin typeface="Arial" panose="020B0604020202020204" pitchFamily="34" charset="0"/>
            </a:endParaRPr>
          </a:p>
        </p:txBody>
      </p:sp>
      <p:sp>
        <p:nvSpPr>
          <p:cNvPr id="62472" name="TextBox 124"/>
          <p:cNvSpPr txBox="1">
            <a:spLocks noChangeArrowheads="1"/>
          </p:cNvSpPr>
          <p:nvPr/>
        </p:nvSpPr>
        <p:spPr bwMode="auto">
          <a:xfrm>
            <a:off x="5872164" y="2484439"/>
            <a:ext cx="7191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eaLnBrk="1" hangingPunct="1">
              <a:spcBef>
                <a:spcPct val="0"/>
              </a:spcBef>
              <a:buClrTx/>
              <a:buSzTx/>
              <a:buFontTx/>
              <a:buNone/>
            </a:pPr>
            <a:r>
              <a:rPr kumimoji="0" lang="en-US" altLang="en-US" sz="1400">
                <a:latin typeface="Arial" panose="020B0604020202020204" pitchFamily="34" charset="0"/>
              </a:rPr>
              <a:t>Task 2</a:t>
            </a:r>
            <a:endParaRPr kumimoji="0" lang="en-US" altLang="en-US">
              <a:latin typeface="Arial" panose="020B0604020202020204" pitchFamily="34" charset="0"/>
            </a:endParaRPr>
          </a:p>
        </p:txBody>
      </p:sp>
    </p:spTree>
    <p:extLst>
      <p:ext uri="{BB962C8B-B14F-4D97-AF65-F5344CB8AC3E}">
        <p14:creationId xmlns:p14="http://schemas.microsoft.com/office/powerpoint/2010/main" val="2497545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Word Count in Spark (As a Whole View)</a:t>
            </a:r>
            <a:endParaRPr lang="en-AU" dirty="0"/>
          </a:p>
        </p:txBody>
      </p:sp>
      <p:sp>
        <p:nvSpPr>
          <p:cNvPr id="63491" name="Content Placeholder 2"/>
          <p:cNvSpPr>
            <a:spLocks noGrp="1"/>
          </p:cNvSpPr>
          <p:nvPr>
            <p:ph idx="1"/>
          </p:nvPr>
        </p:nvSpPr>
        <p:spPr/>
        <p:txBody>
          <a:bodyPr/>
          <a:lstStyle/>
          <a:p>
            <a:r>
              <a:rPr lang="en-US" altLang="en-US" smtClean="0"/>
              <a:t>Word Count using Scala in Spark</a:t>
            </a:r>
            <a:endParaRPr lang="en-AU" altLang="en-US" smtClean="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517651"/>
            <a:ext cx="8077200" cy="2220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2171701" y="1539876"/>
            <a:ext cx="7915275" cy="1622425"/>
          </a:xfrm>
          <a:prstGeom prst="roundRect">
            <a:avLst/>
          </a:prstGeom>
          <a:noFill/>
          <a:ln w="50800" cmpd="thickThin"/>
        </p:spPr>
        <p:style>
          <a:lnRef idx="2">
            <a:schemeClr val="accent2"/>
          </a:lnRef>
          <a:fillRef idx="1">
            <a:schemeClr val="lt1"/>
          </a:fillRef>
          <a:effectRef idx="0">
            <a:schemeClr val="accent2"/>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en-US"/>
          </a:p>
        </p:txBody>
      </p:sp>
      <p:sp>
        <p:nvSpPr>
          <p:cNvPr id="6" name="Rectangle 5"/>
          <p:cNvSpPr>
            <a:spLocks noChangeArrowheads="1"/>
          </p:cNvSpPr>
          <p:nvPr/>
        </p:nvSpPr>
        <p:spPr bwMode="auto">
          <a:xfrm>
            <a:off x="8362951" y="1609726"/>
            <a:ext cx="1438275" cy="352425"/>
          </a:xfrm>
          <a:prstGeom prst="rect">
            <a:avLst/>
          </a:prstGeom>
          <a:solidFill>
            <a:schemeClr val="bg1"/>
          </a:solidFill>
          <a:ln w="9525" algn="ctr">
            <a:solidFill>
              <a:schemeClr val="tx1"/>
            </a:solidFill>
            <a:round/>
            <a:headEnd/>
            <a:tailEnd/>
          </a:ln>
        </p:spPr>
        <p:txBody>
          <a:bodyPr wrap="none"/>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t>Transformation</a:t>
            </a:r>
            <a:endParaRPr kumimoji="0" lang="en-AU" altLang="en-US"/>
          </a:p>
        </p:txBody>
      </p:sp>
      <p:sp>
        <p:nvSpPr>
          <p:cNvPr id="7" name="Rounded Rectangle 6"/>
          <p:cNvSpPr/>
          <p:nvPr/>
        </p:nvSpPr>
        <p:spPr>
          <a:xfrm>
            <a:off x="2171701" y="3409951"/>
            <a:ext cx="7915275" cy="328613"/>
          </a:xfrm>
          <a:prstGeom prst="roundRect">
            <a:avLst/>
          </a:prstGeom>
          <a:noFill/>
          <a:ln w="50800" cmpd="thickThin"/>
        </p:spPr>
        <p:style>
          <a:lnRef idx="2">
            <a:schemeClr val="accent2"/>
          </a:lnRef>
          <a:fillRef idx="1">
            <a:schemeClr val="lt1"/>
          </a:fillRef>
          <a:effectRef idx="0">
            <a:schemeClr val="accent2"/>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en-US"/>
          </a:p>
        </p:txBody>
      </p:sp>
      <p:sp>
        <p:nvSpPr>
          <p:cNvPr id="8" name="Rectangle 7"/>
          <p:cNvSpPr>
            <a:spLocks noChangeArrowheads="1"/>
          </p:cNvSpPr>
          <p:nvPr/>
        </p:nvSpPr>
        <p:spPr bwMode="auto">
          <a:xfrm>
            <a:off x="8686801" y="3386139"/>
            <a:ext cx="790575" cy="352425"/>
          </a:xfrm>
          <a:prstGeom prst="rect">
            <a:avLst/>
          </a:prstGeom>
          <a:solidFill>
            <a:schemeClr val="bg1"/>
          </a:solidFill>
          <a:ln w="9525" algn="ctr">
            <a:solidFill>
              <a:schemeClr val="tx1"/>
            </a:solidFill>
            <a:round/>
            <a:headEnd/>
            <a:tailEnd/>
          </a:ln>
        </p:spPr>
        <p:txBody>
          <a:bodyPr wrap="none"/>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t>Action</a:t>
            </a:r>
            <a:endParaRPr kumimoji="0" lang="en-AU" altLang="en-US"/>
          </a:p>
        </p:txBody>
      </p:sp>
      <p:grpSp>
        <p:nvGrpSpPr>
          <p:cNvPr id="9" name="Group 8"/>
          <p:cNvGrpSpPr>
            <a:grpSpLocks/>
          </p:cNvGrpSpPr>
          <p:nvPr/>
        </p:nvGrpSpPr>
        <p:grpSpPr bwMode="auto">
          <a:xfrm>
            <a:off x="2655888" y="4081463"/>
            <a:ext cx="6642100" cy="1998662"/>
            <a:chOff x="1364823" y="4724400"/>
            <a:chExt cx="5926182" cy="2271589"/>
          </a:xfrm>
        </p:grpSpPr>
        <p:sp>
          <p:nvSpPr>
            <p:cNvPr id="63498" name="TextBox 9"/>
            <p:cNvSpPr txBox="1">
              <a:spLocks noChangeArrowheads="1"/>
            </p:cNvSpPr>
            <p:nvPr/>
          </p:nvSpPr>
          <p:spPr bwMode="auto">
            <a:xfrm>
              <a:off x="1364823" y="5080000"/>
              <a:ext cx="1091476" cy="45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a:latin typeface="Corbel" panose="020B0503020204020204" pitchFamily="34" charset="0"/>
                </a:rPr>
                <a:t>“to be or”</a:t>
              </a:r>
            </a:p>
          </p:txBody>
        </p:sp>
        <p:sp>
          <p:nvSpPr>
            <p:cNvPr id="63499" name="TextBox 10"/>
            <p:cNvSpPr txBox="1">
              <a:spLocks noChangeArrowheads="1"/>
            </p:cNvSpPr>
            <p:nvPr/>
          </p:nvSpPr>
          <p:spPr bwMode="auto">
            <a:xfrm>
              <a:off x="1364823" y="6146741"/>
              <a:ext cx="1197127" cy="45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a:latin typeface="Corbel" panose="020B0503020204020204" pitchFamily="34" charset="0"/>
                </a:rPr>
                <a:t>“not to be”</a:t>
              </a:r>
            </a:p>
          </p:txBody>
        </p:sp>
        <p:sp>
          <p:nvSpPr>
            <p:cNvPr id="63500" name="TextBox 11"/>
            <p:cNvSpPr txBox="1">
              <a:spLocks noChangeArrowheads="1"/>
            </p:cNvSpPr>
            <p:nvPr/>
          </p:nvSpPr>
          <p:spPr bwMode="auto">
            <a:xfrm>
              <a:off x="3256599" y="4724400"/>
              <a:ext cx="588070" cy="115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a:latin typeface="Corbel" panose="020B0503020204020204" pitchFamily="34" charset="0"/>
                </a:rPr>
                <a:t>“to”</a:t>
              </a:r>
              <a:br>
                <a:rPr kumimoji="0" lang="en-US" altLang="en-US" sz="2000">
                  <a:latin typeface="Corbel" panose="020B0503020204020204" pitchFamily="34" charset="0"/>
                </a:rPr>
              </a:br>
              <a:r>
                <a:rPr kumimoji="0" lang="en-US" altLang="en-US" sz="2000">
                  <a:latin typeface="Corbel" panose="020B0503020204020204" pitchFamily="34" charset="0"/>
                </a:rPr>
                <a:t>“be”</a:t>
              </a:r>
              <a:br>
                <a:rPr kumimoji="0" lang="en-US" altLang="en-US" sz="2000">
                  <a:latin typeface="Corbel" panose="020B0503020204020204" pitchFamily="34" charset="0"/>
                </a:rPr>
              </a:br>
              <a:r>
                <a:rPr kumimoji="0" lang="en-US" altLang="en-US" sz="2000">
                  <a:latin typeface="Corbel" panose="020B0503020204020204" pitchFamily="34" charset="0"/>
                </a:rPr>
                <a:t>“or”</a:t>
              </a:r>
            </a:p>
          </p:txBody>
        </p:sp>
        <p:sp>
          <p:nvSpPr>
            <p:cNvPr id="63501" name="TextBox 12"/>
            <p:cNvSpPr txBox="1">
              <a:spLocks noChangeArrowheads="1"/>
            </p:cNvSpPr>
            <p:nvPr/>
          </p:nvSpPr>
          <p:spPr bwMode="auto">
            <a:xfrm>
              <a:off x="3256599" y="5842337"/>
              <a:ext cx="668157" cy="115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a:latin typeface="Corbel" panose="020B0503020204020204" pitchFamily="34" charset="0"/>
                </a:rPr>
                <a:t>“not”</a:t>
              </a:r>
              <a:br>
                <a:rPr kumimoji="0" lang="en-US" altLang="en-US" sz="2000">
                  <a:latin typeface="Corbel" panose="020B0503020204020204" pitchFamily="34" charset="0"/>
                </a:rPr>
              </a:br>
              <a:r>
                <a:rPr kumimoji="0" lang="en-US" altLang="en-US" sz="2000">
                  <a:latin typeface="Corbel" panose="020B0503020204020204" pitchFamily="34" charset="0"/>
                </a:rPr>
                <a:t>“to”</a:t>
              </a:r>
              <a:br>
                <a:rPr kumimoji="0" lang="en-US" altLang="en-US" sz="2000">
                  <a:latin typeface="Corbel" panose="020B0503020204020204" pitchFamily="34" charset="0"/>
                </a:rPr>
              </a:br>
              <a:r>
                <a:rPr kumimoji="0" lang="en-US" altLang="en-US" sz="2000">
                  <a:latin typeface="Corbel" panose="020B0503020204020204" pitchFamily="34" charset="0"/>
                </a:rPr>
                <a:t>“be”</a:t>
              </a:r>
            </a:p>
          </p:txBody>
        </p:sp>
        <p:sp>
          <p:nvSpPr>
            <p:cNvPr id="63502" name="TextBox 13"/>
            <p:cNvSpPr txBox="1">
              <a:spLocks noChangeArrowheads="1"/>
            </p:cNvSpPr>
            <p:nvPr/>
          </p:nvSpPr>
          <p:spPr bwMode="auto">
            <a:xfrm>
              <a:off x="4761126" y="4724400"/>
              <a:ext cx="747082" cy="115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a:latin typeface="Corbel" panose="020B0503020204020204" pitchFamily="34" charset="0"/>
                </a:rPr>
                <a:t>(to, 1)</a:t>
              </a:r>
              <a:br>
                <a:rPr kumimoji="0" lang="en-US" altLang="en-US" sz="2000">
                  <a:latin typeface="Corbel" panose="020B0503020204020204" pitchFamily="34" charset="0"/>
                </a:rPr>
              </a:br>
              <a:r>
                <a:rPr kumimoji="0" lang="en-US" altLang="en-US" sz="2000">
                  <a:latin typeface="Corbel" panose="020B0503020204020204" pitchFamily="34" charset="0"/>
                </a:rPr>
                <a:t>(be, 1)</a:t>
              </a:r>
              <a:br>
                <a:rPr kumimoji="0" lang="en-US" altLang="en-US" sz="2000">
                  <a:latin typeface="Corbel" panose="020B0503020204020204" pitchFamily="34" charset="0"/>
                </a:rPr>
              </a:br>
              <a:r>
                <a:rPr kumimoji="0" lang="en-US" altLang="en-US" sz="2000">
                  <a:latin typeface="Corbel" panose="020B0503020204020204" pitchFamily="34" charset="0"/>
                </a:rPr>
                <a:t>(or, 1)</a:t>
              </a:r>
            </a:p>
          </p:txBody>
        </p:sp>
        <p:sp>
          <p:nvSpPr>
            <p:cNvPr id="63503" name="TextBox 14"/>
            <p:cNvSpPr txBox="1">
              <a:spLocks noChangeArrowheads="1"/>
            </p:cNvSpPr>
            <p:nvPr/>
          </p:nvSpPr>
          <p:spPr bwMode="auto">
            <a:xfrm>
              <a:off x="4761126" y="5842337"/>
              <a:ext cx="830544" cy="115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a:latin typeface="Corbel" panose="020B0503020204020204" pitchFamily="34" charset="0"/>
                </a:rPr>
                <a:t>(not, 1)</a:t>
              </a:r>
              <a:br>
                <a:rPr kumimoji="0" lang="en-US" altLang="en-US" sz="2000">
                  <a:latin typeface="Corbel" panose="020B0503020204020204" pitchFamily="34" charset="0"/>
                </a:rPr>
              </a:br>
              <a:r>
                <a:rPr kumimoji="0" lang="en-US" altLang="en-US" sz="2000">
                  <a:latin typeface="Corbel" panose="020B0503020204020204" pitchFamily="34" charset="0"/>
                </a:rPr>
                <a:t>(to, 1)</a:t>
              </a:r>
              <a:br>
                <a:rPr kumimoji="0" lang="en-US" altLang="en-US" sz="2000">
                  <a:latin typeface="Corbel" panose="020B0503020204020204" pitchFamily="34" charset="0"/>
                </a:rPr>
              </a:br>
              <a:r>
                <a:rPr kumimoji="0" lang="en-US" altLang="en-US" sz="2000">
                  <a:latin typeface="Corbel" panose="020B0503020204020204" pitchFamily="34" charset="0"/>
                </a:rPr>
                <a:t>(be, 1)</a:t>
              </a:r>
            </a:p>
          </p:txBody>
        </p:sp>
        <p:sp>
          <p:nvSpPr>
            <p:cNvPr id="63504" name="TextBox 15"/>
            <p:cNvSpPr txBox="1">
              <a:spLocks noChangeArrowheads="1"/>
            </p:cNvSpPr>
            <p:nvPr/>
          </p:nvSpPr>
          <p:spPr bwMode="auto">
            <a:xfrm>
              <a:off x="6460461" y="4885074"/>
              <a:ext cx="830544" cy="80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a:latin typeface="Corbel" panose="020B0503020204020204" pitchFamily="34" charset="0"/>
                </a:rPr>
                <a:t>(be, 2)</a:t>
              </a:r>
              <a:br>
                <a:rPr kumimoji="0" lang="en-US" altLang="en-US" sz="2000">
                  <a:latin typeface="Corbel" panose="020B0503020204020204" pitchFamily="34" charset="0"/>
                </a:rPr>
              </a:br>
              <a:r>
                <a:rPr kumimoji="0" lang="en-US" altLang="en-US" sz="2000">
                  <a:latin typeface="Corbel" panose="020B0503020204020204" pitchFamily="34" charset="0"/>
                </a:rPr>
                <a:t>(not, 1)</a:t>
              </a:r>
            </a:p>
          </p:txBody>
        </p:sp>
        <p:sp>
          <p:nvSpPr>
            <p:cNvPr id="63505" name="TextBox 16"/>
            <p:cNvSpPr txBox="1">
              <a:spLocks noChangeArrowheads="1"/>
            </p:cNvSpPr>
            <p:nvPr/>
          </p:nvSpPr>
          <p:spPr bwMode="auto">
            <a:xfrm>
              <a:off x="6460461" y="6001851"/>
              <a:ext cx="726412" cy="80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a:latin typeface="Corbel" panose="020B0503020204020204" pitchFamily="34" charset="0"/>
                </a:rPr>
                <a:t>(or, 1)</a:t>
              </a:r>
            </a:p>
            <a:p>
              <a:pPr>
                <a:spcBef>
                  <a:spcPct val="0"/>
                </a:spcBef>
                <a:buClrTx/>
                <a:buSzTx/>
                <a:buFontTx/>
                <a:buNone/>
              </a:pPr>
              <a:r>
                <a:rPr kumimoji="0" lang="en-US" altLang="en-US" sz="2000">
                  <a:latin typeface="Corbel" panose="020B0503020204020204" pitchFamily="34" charset="0"/>
                </a:rPr>
                <a:t>(to, 2)</a:t>
              </a:r>
            </a:p>
          </p:txBody>
        </p:sp>
        <p:cxnSp>
          <p:nvCxnSpPr>
            <p:cNvPr id="18" name="Straight Connector 17"/>
            <p:cNvCxnSpPr/>
            <p:nvPr/>
          </p:nvCxnSpPr>
          <p:spPr>
            <a:xfrm>
              <a:off x="2519182" y="5287336"/>
              <a:ext cx="669954" cy="0"/>
            </a:xfrm>
            <a:prstGeom prst="line">
              <a:avLst/>
            </a:prstGeom>
            <a:ln>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519182" y="6357274"/>
              <a:ext cx="669954" cy="0"/>
            </a:xfrm>
            <a:prstGeom prst="line">
              <a:avLst/>
            </a:prstGeom>
            <a:ln>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73816" y="5263879"/>
              <a:ext cx="669953" cy="0"/>
            </a:xfrm>
            <a:prstGeom prst="line">
              <a:avLst/>
            </a:prstGeom>
            <a:ln>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73816" y="6400576"/>
              <a:ext cx="669953" cy="0"/>
            </a:xfrm>
            <a:prstGeom prst="line">
              <a:avLst/>
            </a:prstGeom>
            <a:ln>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640908" y="5220577"/>
              <a:ext cx="763435" cy="1124068"/>
            </a:xfrm>
            <a:prstGeom prst="line">
              <a:avLst/>
            </a:prstGeom>
            <a:ln>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640908" y="5215164"/>
              <a:ext cx="763435" cy="102843"/>
            </a:xfrm>
            <a:prstGeom prst="line">
              <a:avLst/>
            </a:prstGeom>
            <a:ln>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640908" y="5312596"/>
              <a:ext cx="763435" cy="1116849"/>
            </a:xfrm>
            <a:prstGeom prst="line">
              <a:avLst/>
            </a:prstGeom>
            <a:ln>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640908" y="6341036"/>
              <a:ext cx="763435" cy="101040"/>
            </a:xfrm>
            <a:prstGeom prst="line">
              <a:avLst/>
            </a:prstGeom>
            <a:ln>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91857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grpId="1"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map vs. </a:t>
            </a:r>
            <a:r>
              <a:rPr lang="en-AU" dirty="0" err="1" smtClean="0"/>
              <a:t>flatMap</a:t>
            </a:r>
            <a:endParaRPr lang="en-AU" dirty="0"/>
          </a:p>
        </p:txBody>
      </p:sp>
      <p:sp>
        <p:nvSpPr>
          <p:cNvPr id="64515" name="Content Placeholder 2"/>
          <p:cNvSpPr>
            <a:spLocks noGrp="1"/>
          </p:cNvSpPr>
          <p:nvPr>
            <p:ph idx="1"/>
          </p:nvPr>
        </p:nvSpPr>
        <p:spPr/>
        <p:txBody>
          <a:bodyPr>
            <a:normAutofit fontScale="85000" lnSpcReduction="20000"/>
          </a:bodyPr>
          <a:lstStyle/>
          <a:p>
            <a:r>
              <a:rPr lang="en-AU" altLang="en-US" dirty="0" smtClean="0"/>
              <a:t>Sample input file:</a:t>
            </a:r>
          </a:p>
          <a:p>
            <a:endParaRPr lang="en-AU" altLang="en-US" dirty="0" smtClean="0"/>
          </a:p>
          <a:p>
            <a:endParaRPr lang="en-US" altLang="en-US" dirty="0" smtClean="0"/>
          </a:p>
          <a:p>
            <a:endParaRPr lang="en-US" altLang="en-US" dirty="0" smtClean="0"/>
          </a:p>
          <a:p>
            <a:endParaRPr lang="en-US" altLang="en-US" dirty="0" smtClean="0"/>
          </a:p>
          <a:p>
            <a:r>
              <a:rPr lang="en-US" altLang="en-US" dirty="0" smtClean="0"/>
              <a:t>map: </a:t>
            </a:r>
            <a:r>
              <a:rPr lang="en-AU" altLang="en-US" dirty="0" smtClean="0"/>
              <a:t>Return a new distributed dataset formed by passing each element of the source through a function </a:t>
            </a:r>
            <a:r>
              <a:rPr lang="en-AU" altLang="en-US" i="1" dirty="0" err="1" smtClean="0"/>
              <a:t>func</a:t>
            </a:r>
            <a:r>
              <a:rPr lang="en-AU" altLang="en-US" dirty="0" smtClean="0"/>
              <a:t>.</a:t>
            </a:r>
            <a:endParaRPr lang="en-US" altLang="en-US" dirty="0" smtClean="0"/>
          </a:p>
          <a:p>
            <a:endParaRPr lang="en-US" altLang="en-US" dirty="0" smtClean="0"/>
          </a:p>
          <a:p>
            <a:endParaRPr lang="en-US" altLang="en-US" dirty="0" smtClean="0"/>
          </a:p>
          <a:p>
            <a:endParaRPr lang="en-US" altLang="en-US" dirty="0" smtClean="0"/>
          </a:p>
          <a:p>
            <a:r>
              <a:rPr lang="en-US" altLang="en-US" dirty="0" err="1" smtClean="0"/>
              <a:t>flatMap</a:t>
            </a:r>
            <a:r>
              <a:rPr lang="en-US" altLang="en-US" dirty="0" smtClean="0"/>
              <a:t>: </a:t>
            </a:r>
            <a:r>
              <a:rPr lang="en-AU" altLang="en-US" dirty="0" smtClean="0"/>
              <a:t>Similar to map, but each input item can be mapped to 0 or more output items (so </a:t>
            </a:r>
            <a:r>
              <a:rPr lang="en-AU" altLang="en-US" i="1" dirty="0" err="1" smtClean="0"/>
              <a:t>func</a:t>
            </a:r>
            <a:r>
              <a:rPr lang="en-AU" altLang="en-US" i="1" dirty="0" smtClean="0"/>
              <a:t> </a:t>
            </a:r>
            <a:r>
              <a:rPr lang="en-AU" altLang="en-US" dirty="0" smtClean="0"/>
              <a:t>should return a </a:t>
            </a:r>
            <a:r>
              <a:rPr lang="en-AU" altLang="en-US" dirty="0" err="1" smtClean="0">
                <a:solidFill>
                  <a:srgbClr val="FF0000"/>
                </a:solidFill>
              </a:rPr>
              <a:t>Seq</a:t>
            </a:r>
            <a:r>
              <a:rPr lang="en-AU" altLang="en-US" dirty="0" smtClean="0">
                <a:solidFill>
                  <a:srgbClr val="FF0000"/>
                </a:solidFill>
              </a:rPr>
              <a:t> </a:t>
            </a:r>
            <a:r>
              <a:rPr lang="en-AU" altLang="en-US" dirty="0" smtClean="0"/>
              <a:t>rather than </a:t>
            </a:r>
            <a:r>
              <a:rPr lang="en-AU" altLang="en-US" dirty="0" smtClean="0">
                <a:solidFill>
                  <a:srgbClr val="FF0000"/>
                </a:solidFill>
              </a:rPr>
              <a:t>a single item</a:t>
            </a:r>
            <a:r>
              <a:rPr lang="en-AU" altLang="en-US" dirty="0" smtClean="0"/>
              <a:t>).</a:t>
            </a:r>
            <a:r>
              <a:rPr lang="en-US" altLang="en-US" dirty="0" smtClean="0"/>
              <a:t> </a:t>
            </a:r>
          </a:p>
          <a:p>
            <a:endParaRPr lang="en-AU" altLang="en-US" dirty="0" smtClean="0"/>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8" y="1600200"/>
            <a:ext cx="4195762"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919" y="4438649"/>
            <a:ext cx="6634162" cy="633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5613" y="2286001"/>
            <a:ext cx="6348412" cy="65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547" y="6118226"/>
            <a:ext cx="6872288" cy="611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57154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RDD Operations</a:t>
            </a:r>
            <a:endParaRPr lang="en-AU" dirty="0"/>
          </a:p>
        </p:txBody>
      </p:sp>
      <p:pic>
        <p:nvPicPr>
          <p:cNvPr id="6553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6926" y="1562101"/>
            <a:ext cx="8304213"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9291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smtClean="0"/>
              <a:t>Spark Web Console</a:t>
            </a:r>
            <a:endParaRPr lang="en-AU" dirty="0"/>
          </a:p>
        </p:txBody>
      </p:sp>
      <p:pic>
        <p:nvPicPr>
          <p:cNvPr id="75780" name="Picture 2" descr="https://cdn.infoq.com/statics_s1_20160831-0533u1/resource/articles/apache-spark-introduction/en/resource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6" y="1501841"/>
            <a:ext cx="8404225"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9789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69" y="275222"/>
            <a:ext cx="1944706" cy="1009751"/>
          </a:xfrm>
          <a:prstGeom prst="rect">
            <a:avLst/>
          </a:prstGeom>
        </p:spPr>
      </p:pic>
      <p:sp>
        <p:nvSpPr>
          <p:cNvPr id="7" name="Rectangle 6"/>
          <p:cNvSpPr/>
          <p:nvPr/>
        </p:nvSpPr>
        <p:spPr>
          <a:xfrm>
            <a:off x="1684622" y="1114471"/>
            <a:ext cx="6096000" cy="923330"/>
          </a:xfrm>
          <a:prstGeom prst="rect">
            <a:avLst/>
          </a:prstGeom>
        </p:spPr>
        <p:txBody>
          <a:bodyPr>
            <a:spAutoFit/>
          </a:bodyPr>
          <a:lstStyle/>
          <a:p>
            <a:r>
              <a:rPr lang="en-US" i="1" dirty="0">
                <a:solidFill>
                  <a:srgbClr val="2FA4E7"/>
                </a:solidFill>
              </a:rPr>
              <a:t>Lightning-fast unified analytics engine</a:t>
            </a:r>
            <a:endParaRPr lang="en-US" dirty="0"/>
          </a:p>
          <a:p>
            <a:r>
              <a:rPr lang="en-US" b="1" dirty="0">
                <a:solidFill>
                  <a:srgbClr val="555555"/>
                </a:solidFill>
                <a:latin typeface="Helvetica Neue"/>
              </a:rPr>
              <a:t/>
            </a:r>
            <a:br>
              <a:rPr lang="en-US" b="1" dirty="0">
                <a:solidFill>
                  <a:srgbClr val="555555"/>
                </a:solidFill>
                <a:latin typeface="Helvetica Neue"/>
              </a:rPr>
            </a:br>
            <a:endParaRPr lang="en-US" dirty="0"/>
          </a:p>
        </p:txBody>
      </p:sp>
      <p:sp>
        <p:nvSpPr>
          <p:cNvPr id="8" name="Rectangle 7"/>
          <p:cNvSpPr/>
          <p:nvPr/>
        </p:nvSpPr>
        <p:spPr>
          <a:xfrm>
            <a:off x="606390" y="1645943"/>
            <a:ext cx="6222733" cy="2462213"/>
          </a:xfrm>
          <a:prstGeom prst="rect">
            <a:avLst/>
          </a:prstGeom>
        </p:spPr>
        <p:txBody>
          <a:bodyPr wrap="square">
            <a:spAutoFit/>
          </a:bodyPr>
          <a:lstStyle/>
          <a:p>
            <a:r>
              <a:rPr lang="en-US" sz="2800" dirty="0">
                <a:solidFill>
                  <a:srgbClr val="317EAC"/>
                </a:solidFill>
                <a:latin typeface="Helvetica Neue"/>
              </a:rPr>
              <a:t>Speed</a:t>
            </a:r>
          </a:p>
          <a:p>
            <a:r>
              <a:rPr lang="en-US" dirty="0">
                <a:solidFill>
                  <a:srgbClr val="555555"/>
                </a:solidFill>
                <a:latin typeface="Helvetica Neue"/>
              </a:rPr>
              <a:t>Run workloads 100x faster.</a:t>
            </a:r>
          </a:p>
          <a:p>
            <a:r>
              <a:rPr lang="en-US" dirty="0">
                <a:solidFill>
                  <a:srgbClr val="555555"/>
                </a:solidFill>
                <a:latin typeface="Helvetica Neue"/>
              </a:rPr>
              <a:t>Apache Spark achieves high performance for both batch and streaming data, using a state-of-the-art </a:t>
            </a:r>
            <a:r>
              <a:rPr lang="en-US" b="1" dirty="0">
                <a:solidFill>
                  <a:srgbClr val="555555"/>
                </a:solidFill>
                <a:latin typeface="Helvetica Neue"/>
              </a:rPr>
              <a:t>DAG scheduler</a:t>
            </a:r>
            <a:r>
              <a:rPr lang="en-US" dirty="0">
                <a:solidFill>
                  <a:srgbClr val="555555"/>
                </a:solidFill>
                <a:latin typeface="Helvetica Neue"/>
              </a:rPr>
              <a:t>, a query optimizer, and a physical execution engine.</a:t>
            </a:r>
          </a:p>
          <a:p>
            <a:r>
              <a:rPr lang="en-US" dirty="0"/>
              <a:t/>
            </a:r>
            <a:br>
              <a:rPr lang="en-US" dirty="0"/>
            </a:br>
            <a:endParaRPr lang="en-US" dirty="0"/>
          </a:p>
        </p:txBody>
      </p:sp>
      <p:pic>
        <p:nvPicPr>
          <p:cNvPr id="9" name="Picture 8"/>
          <p:cNvPicPr>
            <a:picLocks noChangeAspect="1"/>
          </p:cNvPicPr>
          <p:nvPr/>
        </p:nvPicPr>
        <p:blipFill>
          <a:blip r:embed="rId3"/>
          <a:stretch>
            <a:fillRect/>
          </a:stretch>
        </p:blipFill>
        <p:spPr>
          <a:xfrm>
            <a:off x="6718433" y="1601828"/>
            <a:ext cx="3969669" cy="2508932"/>
          </a:xfrm>
          <a:prstGeom prst="rect">
            <a:avLst/>
          </a:prstGeom>
        </p:spPr>
      </p:pic>
      <p:sp>
        <p:nvSpPr>
          <p:cNvPr id="10" name="Rectangle 9"/>
          <p:cNvSpPr/>
          <p:nvPr/>
        </p:nvSpPr>
        <p:spPr>
          <a:xfrm>
            <a:off x="622433" y="3934901"/>
            <a:ext cx="6096000" cy="2739211"/>
          </a:xfrm>
          <a:prstGeom prst="rect">
            <a:avLst/>
          </a:prstGeom>
        </p:spPr>
        <p:txBody>
          <a:bodyPr>
            <a:spAutoFit/>
          </a:bodyPr>
          <a:lstStyle/>
          <a:p>
            <a:r>
              <a:rPr lang="en-US" sz="2800" dirty="0">
                <a:solidFill>
                  <a:srgbClr val="317EAC"/>
                </a:solidFill>
                <a:latin typeface="Helvetica Neue"/>
              </a:rPr>
              <a:t>Ease of Use</a:t>
            </a:r>
          </a:p>
          <a:p>
            <a:r>
              <a:rPr lang="en-US" dirty="0">
                <a:solidFill>
                  <a:srgbClr val="555555"/>
                </a:solidFill>
                <a:latin typeface="Helvetica Neue"/>
              </a:rPr>
              <a:t>Write applications quickly in Java, Scala, Python, R, and SQL</a:t>
            </a:r>
            <a:r>
              <a:rPr lang="en-US" dirty="0" smtClean="0">
                <a:solidFill>
                  <a:srgbClr val="555555"/>
                </a:solidFill>
                <a:latin typeface="Helvetica Neue"/>
              </a:rPr>
              <a:t>.</a:t>
            </a:r>
          </a:p>
          <a:p>
            <a:endParaRPr lang="en-US" dirty="0">
              <a:solidFill>
                <a:srgbClr val="555555"/>
              </a:solidFill>
              <a:latin typeface="Helvetica Neue"/>
            </a:endParaRPr>
          </a:p>
          <a:p>
            <a:r>
              <a:rPr lang="en-US" dirty="0">
                <a:solidFill>
                  <a:srgbClr val="555555"/>
                </a:solidFill>
                <a:latin typeface="Helvetica Neue"/>
              </a:rPr>
              <a:t>Spark offers over 80 high-level operators that make it easy to build parallel apps. And you can use it </a:t>
            </a:r>
            <a:r>
              <a:rPr lang="en-US" i="1" dirty="0">
                <a:solidFill>
                  <a:srgbClr val="555555"/>
                </a:solidFill>
                <a:latin typeface="Helvetica Neue"/>
              </a:rPr>
              <a:t>interactively</a:t>
            </a:r>
            <a:r>
              <a:rPr lang="en-US" dirty="0">
                <a:solidFill>
                  <a:srgbClr val="555555"/>
                </a:solidFill>
                <a:latin typeface="Helvetica Neue"/>
              </a:rPr>
              <a:t> from the Scala, Python, R, and SQL shells.</a:t>
            </a:r>
          </a:p>
          <a:p>
            <a:r>
              <a:rPr lang="en-US" dirty="0">
                <a:solidFill>
                  <a:srgbClr val="555555"/>
                </a:solidFill>
                <a:latin typeface="Helvetica Neue"/>
              </a:rPr>
              <a:t/>
            </a:r>
            <a:br>
              <a:rPr lang="en-US" dirty="0">
                <a:solidFill>
                  <a:srgbClr val="555555"/>
                </a:solidFill>
                <a:latin typeface="Helvetica Neue"/>
              </a:rPr>
            </a:br>
            <a:endParaRPr lang="en-US" dirty="0"/>
          </a:p>
        </p:txBody>
      </p:sp>
      <p:pic>
        <p:nvPicPr>
          <p:cNvPr id="11" name="Picture 10"/>
          <p:cNvPicPr>
            <a:picLocks noChangeAspect="1"/>
          </p:cNvPicPr>
          <p:nvPr/>
        </p:nvPicPr>
        <p:blipFill>
          <a:blip r:embed="rId4"/>
          <a:stretch>
            <a:fillRect/>
          </a:stretch>
        </p:blipFill>
        <p:spPr>
          <a:xfrm>
            <a:off x="6920565" y="4108156"/>
            <a:ext cx="4331368" cy="1952826"/>
          </a:xfrm>
          <a:prstGeom prst="rect">
            <a:avLst/>
          </a:prstGeom>
        </p:spPr>
      </p:pic>
    </p:spTree>
    <p:extLst>
      <p:ext uri="{BB962C8B-B14F-4D97-AF65-F5344CB8AC3E}">
        <p14:creationId xmlns:p14="http://schemas.microsoft.com/office/powerpoint/2010/main" val="2900928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6812" y="710733"/>
            <a:ext cx="6096000" cy="3016210"/>
          </a:xfrm>
          <a:prstGeom prst="rect">
            <a:avLst/>
          </a:prstGeom>
        </p:spPr>
        <p:txBody>
          <a:bodyPr>
            <a:spAutoFit/>
          </a:bodyPr>
          <a:lstStyle/>
          <a:p>
            <a:r>
              <a:rPr lang="en-US" sz="2800" dirty="0">
                <a:solidFill>
                  <a:srgbClr val="317EAC"/>
                </a:solidFill>
                <a:latin typeface="Helvetica Neue"/>
              </a:rPr>
              <a:t>Generality</a:t>
            </a:r>
            <a:endParaRPr lang="en-US" dirty="0">
              <a:solidFill>
                <a:srgbClr val="317EAC"/>
              </a:solidFill>
              <a:latin typeface="Helvetica Neue"/>
            </a:endParaRPr>
          </a:p>
          <a:p>
            <a:endParaRPr lang="en-US" dirty="0">
              <a:solidFill>
                <a:srgbClr val="555555"/>
              </a:solidFill>
              <a:latin typeface="Helvetica Neue"/>
            </a:endParaRPr>
          </a:p>
          <a:p>
            <a:r>
              <a:rPr lang="en-US" dirty="0">
                <a:solidFill>
                  <a:srgbClr val="555555"/>
                </a:solidFill>
                <a:latin typeface="Helvetica Neue"/>
              </a:rPr>
              <a:t>Combine SQL, streaming, and complex analytics.</a:t>
            </a:r>
          </a:p>
          <a:p>
            <a:endParaRPr lang="en-US" dirty="0">
              <a:solidFill>
                <a:srgbClr val="555555"/>
              </a:solidFill>
              <a:latin typeface="Helvetica Neue"/>
            </a:endParaRPr>
          </a:p>
          <a:p>
            <a:r>
              <a:rPr lang="en-US" dirty="0">
                <a:solidFill>
                  <a:srgbClr val="555555"/>
                </a:solidFill>
                <a:latin typeface="Helvetica Neue"/>
              </a:rPr>
              <a:t>Spark powers a stack of libraries including SQL and </a:t>
            </a:r>
            <a:r>
              <a:rPr lang="en-US" dirty="0" err="1">
                <a:solidFill>
                  <a:srgbClr val="555555"/>
                </a:solidFill>
                <a:latin typeface="Helvetica Neue"/>
              </a:rPr>
              <a:t>DataFrames</a:t>
            </a:r>
            <a:r>
              <a:rPr lang="en-US" dirty="0">
                <a:solidFill>
                  <a:srgbClr val="555555"/>
                </a:solidFill>
                <a:latin typeface="Helvetica Neue"/>
              </a:rPr>
              <a:t>, </a:t>
            </a:r>
            <a:r>
              <a:rPr lang="en-US" dirty="0" err="1">
                <a:solidFill>
                  <a:srgbClr val="555555"/>
                </a:solidFill>
                <a:latin typeface="Helvetica Neue"/>
              </a:rPr>
              <a:t>MLlib</a:t>
            </a:r>
            <a:r>
              <a:rPr lang="en-US" dirty="0">
                <a:solidFill>
                  <a:srgbClr val="555555"/>
                </a:solidFill>
                <a:latin typeface="Helvetica Neue"/>
              </a:rPr>
              <a:t> for machine learning, </a:t>
            </a:r>
            <a:r>
              <a:rPr lang="en-US" dirty="0" err="1">
                <a:solidFill>
                  <a:srgbClr val="555555"/>
                </a:solidFill>
                <a:latin typeface="Helvetica Neue"/>
              </a:rPr>
              <a:t>GraphX</a:t>
            </a:r>
            <a:r>
              <a:rPr lang="en-US" dirty="0">
                <a:solidFill>
                  <a:srgbClr val="555555"/>
                </a:solidFill>
                <a:latin typeface="Helvetica Neue"/>
              </a:rPr>
              <a:t>, and Spark Streaming. You can combine these libraries seamlessly in the same application.</a:t>
            </a:r>
          </a:p>
          <a:p>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6695958" y="862013"/>
            <a:ext cx="4472106" cy="2487580"/>
          </a:xfrm>
          <a:prstGeom prst="rect">
            <a:avLst/>
          </a:prstGeom>
        </p:spPr>
      </p:pic>
      <p:sp>
        <p:nvSpPr>
          <p:cNvPr id="6" name="Rectangle 5"/>
          <p:cNvSpPr/>
          <p:nvPr/>
        </p:nvSpPr>
        <p:spPr>
          <a:xfrm>
            <a:off x="766812" y="3500873"/>
            <a:ext cx="6293319" cy="3847207"/>
          </a:xfrm>
          <a:prstGeom prst="rect">
            <a:avLst/>
          </a:prstGeom>
        </p:spPr>
        <p:txBody>
          <a:bodyPr wrap="square">
            <a:spAutoFit/>
          </a:bodyPr>
          <a:lstStyle/>
          <a:p>
            <a:r>
              <a:rPr lang="en-US" sz="2800" dirty="0">
                <a:solidFill>
                  <a:srgbClr val="317EAC"/>
                </a:solidFill>
                <a:latin typeface="Helvetica Neue"/>
              </a:rPr>
              <a:t>Runs Everywhere</a:t>
            </a:r>
          </a:p>
          <a:p>
            <a:r>
              <a:rPr lang="en-US" dirty="0">
                <a:solidFill>
                  <a:srgbClr val="555555"/>
                </a:solidFill>
                <a:latin typeface="Helvetica Neue"/>
              </a:rPr>
              <a:t>Spark runs on Hadoop, Apache </a:t>
            </a:r>
            <a:r>
              <a:rPr lang="en-US" dirty="0" err="1">
                <a:solidFill>
                  <a:srgbClr val="555555"/>
                </a:solidFill>
                <a:latin typeface="Helvetica Neue"/>
              </a:rPr>
              <a:t>Mesos</a:t>
            </a:r>
            <a:r>
              <a:rPr lang="en-US" dirty="0">
                <a:solidFill>
                  <a:srgbClr val="555555"/>
                </a:solidFill>
                <a:latin typeface="Helvetica Neue"/>
              </a:rPr>
              <a:t>, Kubernetes, standalone, or in the cloud. It can access diverse data sources.</a:t>
            </a:r>
          </a:p>
          <a:p>
            <a:endParaRPr lang="en-US" dirty="0" smtClean="0"/>
          </a:p>
          <a:p>
            <a:r>
              <a:rPr lang="en-US" dirty="0"/>
              <a:t>You can run Spark using its standalone cluster mode, on EC2, on Hadoop YARN, on </a:t>
            </a:r>
            <a:r>
              <a:rPr lang="en-US" dirty="0" err="1"/>
              <a:t>Mesos</a:t>
            </a:r>
            <a:r>
              <a:rPr lang="en-US" dirty="0"/>
              <a:t>, or on Kubernetes. Access data in HDFS, </a:t>
            </a:r>
            <a:r>
              <a:rPr lang="en-US" dirty="0" err="1"/>
              <a:t>Alluxio</a:t>
            </a:r>
            <a:r>
              <a:rPr lang="en-US" dirty="0"/>
              <a:t>, Apache Cassandra, Apache </a:t>
            </a:r>
            <a:r>
              <a:rPr lang="en-US" dirty="0" err="1"/>
              <a:t>HBase</a:t>
            </a:r>
            <a:r>
              <a:rPr lang="en-US" dirty="0"/>
              <a:t>, Apache Hive, and hundreds of other data sources.</a:t>
            </a:r>
          </a:p>
          <a:p>
            <a:endParaRPr lang="en-US" dirty="0"/>
          </a:p>
          <a:p>
            <a:endParaRPr lang="en-US" dirty="0"/>
          </a:p>
          <a:p>
            <a:r>
              <a:rPr lang="en-US" dirty="0" smtClean="0"/>
              <a:t/>
            </a:r>
            <a:br>
              <a:rPr lang="en-US" dirty="0" smtClean="0"/>
            </a:br>
            <a:endParaRPr lang="en-US" dirty="0"/>
          </a:p>
        </p:txBody>
      </p:sp>
      <p:pic>
        <p:nvPicPr>
          <p:cNvPr id="7" name="Picture 6"/>
          <p:cNvPicPr>
            <a:picLocks noChangeAspect="1"/>
          </p:cNvPicPr>
          <p:nvPr/>
        </p:nvPicPr>
        <p:blipFill>
          <a:blip r:embed="rId3"/>
          <a:stretch>
            <a:fillRect/>
          </a:stretch>
        </p:blipFill>
        <p:spPr>
          <a:xfrm>
            <a:off x="7691035" y="3349593"/>
            <a:ext cx="3105011" cy="3118735"/>
          </a:xfrm>
          <a:prstGeom prst="rect">
            <a:avLst/>
          </a:prstGeom>
        </p:spPr>
      </p:pic>
    </p:spTree>
    <p:extLst>
      <p:ext uri="{BB962C8B-B14F-4D97-AF65-F5344CB8AC3E}">
        <p14:creationId xmlns:p14="http://schemas.microsoft.com/office/powerpoint/2010/main" val="2570524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9811" y="541746"/>
            <a:ext cx="11033760" cy="2893100"/>
          </a:xfrm>
          <a:prstGeom prst="rect">
            <a:avLst/>
          </a:prstGeom>
        </p:spPr>
        <p:txBody>
          <a:bodyPr wrap="square">
            <a:spAutoFit/>
          </a:bodyPr>
          <a:lstStyle/>
          <a:p>
            <a:r>
              <a:rPr lang="en-US" sz="2800" dirty="0">
                <a:solidFill>
                  <a:srgbClr val="317EAC"/>
                </a:solidFill>
                <a:latin typeface="Helvetica Neue"/>
              </a:rPr>
              <a:t>Apache Spark </a:t>
            </a:r>
            <a:r>
              <a:rPr lang="en-US" sz="2800" dirty="0" smtClean="0">
                <a:solidFill>
                  <a:srgbClr val="317EAC"/>
                </a:solidFill>
                <a:latin typeface="Helvetica Neue"/>
              </a:rPr>
              <a:t>History</a:t>
            </a:r>
          </a:p>
          <a:p>
            <a:endParaRPr lang="en-US" sz="2400" dirty="0">
              <a:solidFill>
                <a:srgbClr val="317EAC"/>
              </a:solidFill>
              <a:latin typeface="Helvetica Neue"/>
            </a:endParaRPr>
          </a:p>
          <a:p>
            <a:r>
              <a:rPr lang="en-US" dirty="0"/>
              <a:t>Apache Spark started as a research project at the UC Berkeley </a:t>
            </a:r>
            <a:r>
              <a:rPr lang="en-US" b="1" dirty="0" err="1"/>
              <a:t>AMPLab</a:t>
            </a:r>
            <a:r>
              <a:rPr lang="en-US" b="1" dirty="0"/>
              <a:t> in 2009</a:t>
            </a:r>
            <a:r>
              <a:rPr lang="en-US" dirty="0"/>
              <a:t>, and was open sourced in early 2010. Many of the ideas behind the system were presented in various research papers over the years.</a:t>
            </a:r>
          </a:p>
          <a:p>
            <a:r>
              <a:rPr lang="en-US" dirty="0"/>
              <a:t>After being released, Spark grew into a broad developer community, and moved to the </a:t>
            </a:r>
            <a:r>
              <a:rPr lang="en-US" b="1" dirty="0"/>
              <a:t>Apache Software Foundation in 2013. </a:t>
            </a:r>
            <a:r>
              <a:rPr lang="en-US" dirty="0"/>
              <a:t>Today, the project is developed collaboratively by a community of hundreds of developers from hundreds of organizations.</a:t>
            </a:r>
          </a:p>
          <a:p>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2117144" y="3291063"/>
            <a:ext cx="6837914" cy="2881344"/>
          </a:xfrm>
          <a:prstGeom prst="rect">
            <a:avLst/>
          </a:prstGeom>
        </p:spPr>
      </p:pic>
    </p:spTree>
    <p:extLst>
      <p:ext uri="{BB962C8B-B14F-4D97-AF65-F5344CB8AC3E}">
        <p14:creationId xmlns:p14="http://schemas.microsoft.com/office/powerpoint/2010/main" val="423547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9639"/>
          </a:xfrm>
        </p:spPr>
        <p:txBody>
          <a:bodyPr>
            <a:normAutofit/>
          </a:bodyPr>
          <a:lstStyle/>
          <a:p>
            <a:pPr>
              <a:defRPr/>
            </a:pPr>
            <a:r>
              <a:rPr lang="en-US" sz="2800" dirty="0" smtClean="0">
                <a:solidFill>
                  <a:schemeClr val="accent1"/>
                </a:solidFill>
                <a:latin typeface="Helvetica Neue"/>
              </a:rPr>
              <a:t>What is Spark</a:t>
            </a:r>
            <a:endParaRPr lang="en-AU" sz="2800" dirty="0">
              <a:solidFill>
                <a:schemeClr val="accent1"/>
              </a:solidFill>
              <a:latin typeface="Helvetica Neue"/>
            </a:endParaRPr>
          </a:p>
        </p:txBody>
      </p:sp>
      <p:sp>
        <p:nvSpPr>
          <p:cNvPr id="15363" name="Content Placeholder 2"/>
          <p:cNvSpPr>
            <a:spLocks noGrp="1"/>
          </p:cNvSpPr>
          <p:nvPr>
            <p:ph idx="1"/>
          </p:nvPr>
        </p:nvSpPr>
        <p:spPr>
          <a:xfrm>
            <a:off x="838200" y="1274764"/>
            <a:ext cx="10515600" cy="4598420"/>
          </a:xfrm>
        </p:spPr>
        <p:txBody>
          <a:bodyPr>
            <a:normAutofit fontScale="92500" lnSpcReduction="20000"/>
          </a:bodyPr>
          <a:lstStyle/>
          <a:p>
            <a:r>
              <a:rPr lang="en-US" altLang="en-US" dirty="0" smtClean="0"/>
              <a:t>Fast and expressive cluster computing system interoperable with Apache Hadoop</a:t>
            </a:r>
          </a:p>
          <a:p>
            <a:r>
              <a:rPr lang="en-US" altLang="en-US" dirty="0" smtClean="0"/>
              <a:t>Improves efficiency through:</a:t>
            </a:r>
          </a:p>
          <a:p>
            <a:pPr lvl="1"/>
            <a:r>
              <a:rPr lang="en-US" altLang="en-US" b="1" dirty="0" smtClean="0"/>
              <a:t>In-memory</a:t>
            </a:r>
            <a:r>
              <a:rPr lang="en-US" altLang="en-US" dirty="0" smtClean="0"/>
              <a:t> computing primitives</a:t>
            </a:r>
          </a:p>
          <a:p>
            <a:pPr lvl="1"/>
            <a:r>
              <a:rPr lang="en-US" altLang="en-US" dirty="0" smtClean="0"/>
              <a:t>General computation graphs</a:t>
            </a:r>
          </a:p>
          <a:p>
            <a:r>
              <a:rPr lang="en-US" altLang="en-US" dirty="0" smtClean="0"/>
              <a:t>Improves usability through:</a:t>
            </a:r>
          </a:p>
          <a:p>
            <a:pPr lvl="1"/>
            <a:r>
              <a:rPr lang="en-US" altLang="en-US" dirty="0" smtClean="0"/>
              <a:t>Rich APIs in Scala, Java, Python</a:t>
            </a:r>
          </a:p>
          <a:p>
            <a:pPr lvl="1"/>
            <a:r>
              <a:rPr lang="en-US" altLang="en-US" dirty="0" smtClean="0"/>
              <a:t>Interactive shell</a:t>
            </a:r>
          </a:p>
          <a:p>
            <a:endParaRPr lang="en-US" altLang="en-US" dirty="0" smtClean="0"/>
          </a:p>
          <a:p>
            <a:r>
              <a:rPr lang="en-AU" altLang="en-US" dirty="0" smtClean="0"/>
              <a:t> </a:t>
            </a:r>
            <a:r>
              <a:rPr lang="en-AU" altLang="en-US" b="1" dirty="0" smtClean="0"/>
              <a:t>Spark is not</a:t>
            </a:r>
          </a:p>
          <a:p>
            <a:pPr lvl="1"/>
            <a:r>
              <a:rPr lang="en-AU" altLang="en-US" dirty="0" smtClean="0"/>
              <a:t>a modified version of Hadoop </a:t>
            </a:r>
          </a:p>
          <a:p>
            <a:pPr lvl="1"/>
            <a:r>
              <a:rPr lang="en-AU" altLang="en-US" dirty="0" smtClean="0"/>
              <a:t>dependent on Hadoop because it has its own cluster management</a:t>
            </a:r>
          </a:p>
          <a:p>
            <a:pPr lvl="1"/>
            <a:r>
              <a:rPr lang="en-AU" altLang="en-US" dirty="0" smtClean="0"/>
              <a:t>Spark uses Hadoop for storage purpose only</a:t>
            </a:r>
          </a:p>
        </p:txBody>
      </p:sp>
      <p:grpSp>
        <p:nvGrpSpPr>
          <p:cNvPr id="4" name="Group 3"/>
          <p:cNvGrpSpPr>
            <a:grpSpLocks/>
          </p:cNvGrpSpPr>
          <p:nvPr/>
        </p:nvGrpSpPr>
        <p:grpSpPr bwMode="auto">
          <a:xfrm>
            <a:off x="6596549" y="2359192"/>
            <a:ext cx="3593238" cy="1015663"/>
            <a:chOff x="6169879" y="4738370"/>
            <a:chExt cx="3246482" cy="1015326"/>
          </a:xfrm>
        </p:grpSpPr>
        <p:cxnSp>
          <p:nvCxnSpPr>
            <p:cNvPr id="5" name="Straight Arrow Connector 4"/>
            <p:cNvCxnSpPr/>
            <p:nvPr/>
          </p:nvCxnSpPr>
          <p:spPr>
            <a:xfrm flipV="1">
              <a:off x="6169879" y="5324464"/>
              <a:ext cx="413079" cy="0"/>
            </a:xfrm>
            <a:prstGeom prst="straightConnector1">
              <a:avLst/>
            </a:prstGeom>
            <a:ln w="76200" cmpd="sng">
              <a:solidFill>
                <a:srgbClr val="FF6600"/>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5369" name="TextBox 5"/>
            <p:cNvSpPr txBox="1">
              <a:spLocks noChangeArrowheads="1"/>
            </p:cNvSpPr>
            <p:nvPr/>
          </p:nvSpPr>
          <p:spPr bwMode="auto">
            <a:xfrm>
              <a:off x="6628076" y="4738370"/>
              <a:ext cx="2788285" cy="101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3000" dirty="0">
                  <a:solidFill>
                    <a:srgbClr val="FF6600"/>
                  </a:solidFill>
                  <a:latin typeface="Corbel" panose="020B0503020204020204" pitchFamily="34" charset="0"/>
                </a:rPr>
                <a:t>Up to 100× faster</a:t>
              </a:r>
            </a:p>
            <a:p>
              <a:pPr algn="ctr">
                <a:spcBef>
                  <a:spcPct val="0"/>
                </a:spcBef>
                <a:buClrTx/>
                <a:buSzTx/>
                <a:buFontTx/>
                <a:buNone/>
              </a:pPr>
              <a:r>
                <a:rPr kumimoji="0" lang="en-US" altLang="en-US" sz="3000" dirty="0">
                  <a:solidFill>
                    <a:srgbClr val="FF6600"/>
                  </a:solidFill>
                  <a:latin typeface="Corbel" panose="020B0503020204020204" pitchFamily="34" charset="0"/>
                </a:rPr>
                <a:t>(2-10× on disk)</a:t>
              </a:r>
            </a:p>
          </p:txBody>
        </p:sp>
      </p:grpSp>
      <p:grpSp>
        <p:nvGrpSpPr>
          <p:cNvPr id="7" name="Group 6"/>
          <p:cNvGrpSpPr>
            <a:grpSpLocks/>
          </p:cNvGrpSpPr>
          <p:nvPr/>
        </p:nvGrpSpPr>
        <p:grpSpPr bwMode="auto">
          <a:xfrm>
            <a:off x="6376989" y="3579813"/>
            <a:ext cx="3725019" cy="553998"/>
            <a:chOff x="6532373" y="4327563"/>
            <a:chExt cx="3724895" cy="553959"/>
          </a:xfrm>
        </p:grpSpPr>
        <p:cxnSp>
          <p:nvCxnSpPr>
            <p:cNvPr id="8" name="Straight Arrow Connector 7"/>
            <p:cNvCxnSpPr/>
            <p:nvPr/>
          </p:nvCxnSpPr>
          <p:spPr>
            <a:xfrm>
              <a:off x="6532373" y="4619642"/>
              <a:ext cx="457185" cy="0"/>
            </a:xfrm>
            <a:prstGeom prst="straightConnector1">
              <a:avLst/>
            </a:prstGeom>
            <a:ln w="76200" cmpd="sng">
              <a:solidFill>
                <a:srgbClr val="FF6600"/>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5367" name="TextBox 8"/>
            <p:cNvSpPr txBox="1">
              <a:spLocks noChangeArrowheads="1"/>
            </p:cNvSpPr>
            <p:nvPr/>
          </p:nvSpPr>
          <p:spPr bwMode="auto">
            <a:xfrm>
              <a:off x="6980518" y="4327563"/>
              <a:ext cx="3276750" cy="55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3000" dirty="0">
                  <a:solidFill>
                    <a:srgbClr val="FF6600"/>
                  </a:solidFill>
                  <a:latin typeface="Corbel" panose="020B0503020204020204" pitchFamily="34" charset="0"/>
                </a:rPr>
                <a:t>Often 5× less code</a:t>
              </a:r>
            </a:p>
          </p:txBody>
        </p:sp>
      </p:grpSp>
    </p:spTree>
    <p:extLst>
      <p:ext uri="{BB962C8B-B14F-4D97-AF65-F5344CB8AC3E}">
        <p14:creationId xmlns:p14="http://schemas.microsoft.com/office/powerpoint/2010/main" val="153170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Spark Ideas</a:t>
            </a:r>
            <a:endParaRPr lang="en-AU" dirty="0"/>
          </a:p>
        </p:txBody>
      </p:sp>
      <p:sp>
        <p:nvSpPr>
          <p:cNvPr id="18435" name="Content Placeholder 2"/>
          <p:cNvSpPr>
            <a:spLocks noGrp="1"/>
          </p:cNvSpPr>
          <p:nvPr>
            <p:ph idx="1"/>
          </p:nvPr>
        </p:nvSpPr>
        <p:spPr>
          <a:xfrm>
            <a:off x="838200" y="1690688"/>
            <a:ext cx="10515600" cy="4351338"/>
          </a:xfrm>
        </p:spPr>
        <p:txBody>
          <a:bodyPr/>
          <a:lstStyle/>
          <a:p>
            <a:r>
              <a:rPr lang="en-AU" altLang="en-US" dirty="0" smtClean="0"/>
              <a:t>Expressive computing system, not limited to map-reduce model</a:t>
            </a:r>
          </a:p>
          <a:p>
            <a:r>
              <a:rPr lang="en-US" altLang="zh-CN" dirty="0" smtClean="0"/>
              <a:t>Facilitate</a:t>
            </a:r>
            <a:r>
              <a:rPr lang="en-AU" altLang="en-US" dirty="0" smtClean="0"/>
              <a:t> system memory</a:t>
            </a:r>
          </a:p>
          <a:p>
            <a:pPr lvl="1"/>
            <a:r>
              <a:rPr lang="en-AU" altLang="en-US" dirty="0" smtClean="0"/>
              <a:t>avoid saving intermediate results to disk</a:t>
            </a:r>
          </a:p>
          <a:p>
            <a:pPr lvl="1"/>
            <a:r>
              <a:rPr lang="en-AU" altLang="en-US" dirty="0" smtClean="0"/>
              <a:t>cache data for repetitive queries (e.g. for machine learning)</a:t>
            </a:r>
          </a:p>
          <a:p>
            <a:r>
              <a:rPr lang="en-AU" altLang="en-US" dirty="0" smtClean="0"/>
              <a:t>Layer an in-memory system on top of Hadoop.</a:t>
            </a:r>
          </a:p>
          <a:p>
            <a:r>
              <a:rPr lang="en-AU" altLang="en-US" dirty="0" smtClean="0"/>
              <a:t>Achieve fault-tolerance by re-execution instead of replication</a:t>
            </a:r>
          </a:p>
          <a:p>
            <a:endParaRPr lang="en-AU" altLang="en-US" dirty="0" smtClean="0"/>
          </a:p>
        </p:txBody>
      </p:sp>
    </p:spTree>
    <p:extLst>
      <p:ext uri="{BB962C8B-B14F-4D97-AF65-F5344CB8AC3E}">
        <p14:creationId xmlns:p14="http://schemas.microsoft.com/office/powerpoint/2010/main" val="1835927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3090</Words>
  <Application>Microsoft Office PowerPoint</Application>
  <PresentationFormat>Widescreen</PresentationFormat>
  <Paragraphs>433</Paragraphs>
  <Slides>49</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MS PGothic</vt:lpstr>
      <vt:lpstr>MS PGothic</vt:lpstr>
      <vt:lpstr>Arial</vt:lpstr>
      <vt:lpstr>Calibri</vt:lpstr>
      <vt:lpstr>Calibri (Body)</vt:lpstr>
      <vt:lpstr>Calibri Light</vt:lpstr>
      <vt:lpstr>Corbel</vt:lpstr>
      <vt:lpstr>等线</vt:lpstr>
      <vt:lpstr>Helvetica</vt:lpstr>
      <vt:lpstr>Helvetica Neue</vt:lpstr>
      <vt:lpstr>Lucida Console</vt:lpstr>
      <vt:lpstr>Monotype Sorts</vt:lpstr>
      <vt:lpstr>Times</vt:lpstr>
      <vt:lpstr>Wingdings</vt:lpstr>
      <vt:lpstr>Office Theme</vt:lpstr>
      <vt:lpstr>PowerPoint Presentation</vt:lpstr>
      <vt:lpstr>PowerPoint Presentation</vt:lpstr>
      <vt:lpstr>Limitations of MapReduce</vt:lpstr>
      <vt:lpstr>Data Sharing in MapReduce</vt:lpstr>
      <vt:lpstr>PowerPoint Presentation</vt:lpstr>
      <vt:lpstr>PowerPoint Presentation</vt:lpstr>
      <vt:lpstr>PowerPoint Presentation</vt:lpstr>
      <vt:lpstr>What is Spark</vt:lpstr>
      <vt:lpstr>Spark Ideas</vt:lpstr>
      <vt:lpstr>PowerPoint Presentation</vt:lpstr>
      <vt:lpstr>PowerPoint Presentation</vt:lpstr>
      <vt:lpstr>PowerPoint Presentation</vt:lpstr>
      <vt:lpstr>PowerPoint Presentation</vt:lpstr>
      <vt:lpstr>SparkContext</vt:lpstr>
      <vt:lpstr>Create a SparkContext</vt:lpstr>
      <vt:lpstr>PowerPoint Presentation</vt:lpstr>
      <vt:lpstr>PowerPoint Presentation</vt:lpstr>
      <vt:lpstr>Challenge</vt:lpstr>
      <vt:lpstr>PowerPoint Presentation</vt:lpstr>
      <vt:lpstr>Solution: Resilient Distributed Datasets</vt:lpstr>
      <vt:lpstr>What is RDD</vt:lpstr>
      <vt:lpstr>RDD Traits</vt:lpstr>
      <vt:lpstr>RDD Operations</vt:lpstr>
      <vt:lpstr>Working with RDDs</vt:lpstr>
      <vt:lpstr>Creating RDDs</vt:lpstr>
      <vt:lpstr>Spark Transformations</vt:lpstr>
      <vt:lpstr>Spark Actions</vt:lpstr>
      <vt:lpstr>Example</vt:lpstr>
      <vt:lpstr>Lineage Graph</vt:lpstr>
      <vt:lpstr>Deconstructed</vt:lpstr>
      <vt:lpstr>Deconstructed</vt:lpstr>
      <vt:lpstr>RDD Persistence: Cache/Persist</vt:lpstr>
      <vt:lpstr>Why Persisting RDD?</vt:lpstr>
      <vt:lpstr>Spark Key-Value RDDs</vt:lpstr>
      <vt:lpstr>PowerPoint Presentation</vt:lpstr>
      <vt:lpstr>PowerPoint Presentation</vt:lpstr>
      <vt:lpstr>How Spark Works</vt:lpstr>
      <vt:lpstr>Word Count in Spark</vt:lpstr>
      <vt:lpstr>Word Count in Spark</vt:lpstr>
      <vt:lpstr>Word Count in Spark</vt:lpstr>
      <vt:lpstr>Word Count in Spark</vt:lpstr>
      <vt:lpstr>Word Count in Spark</vt:lpstr>
      <vt:lpstr>Execution Plan</vt:lpstr>
      <vt:lpstr>Execution Plan</vt:lpstr>
      <vt:lpstr>Stage Execution</vt:lpstr>
      <vt:lpstr>Word Count in Spark (As a Whole View)</vt:lpstr>
      <vt:lpstr>map vs. flatMap</vt:lpstr>
      <vt:lpstr>RDD Operations</vt:lpstr>
      <vt:lpstr>Spark Web Console</vt:lpstr>
    </vt:vector>
  </TitlesOfParts>
  <Company>HMS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Vayya, Mohan (Cotiviti)</dc:creator>
  <cp:lastModifiedBy>Vayya, Mohan (Cotiviti)</cp:lastModifiedBy>
  <cp:revision>72</cp:revision>
  <dcterms:created xsi:type="dcterms:W3CDTF">2021-07-01T13:39:01Z</dcterms:created>
  <dcterms:modified xsi:type="dcterms:W3CDTF">2021-07-02T10:32:33Z</dcterms:modified>
</cp:coreProperties>
</file>